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7"/>
  </p:notesMasterIdLst>
  <p:handoutMasterIdLst>
    <p:handoutMasterId r:id="rId8"/>
  </p:handoutMasterIdLst>
  <p:sldIdLst>
    <p:sldId id="979" r:id="rId5"/>
    <p:sldId id="980" r:id="rId6"/>
  </p:sldIdLst>
  <p:sldSz cx="7200900" cy="10333038"/>
  <p:notesSz cx="9939338" cy="6807200"/>
  <p:defaultTextStyle>
    <a:defPPr>
      <a:defRPr lang="ja-JP"/>
    </a:defPPr>
    <a:lvl1pPr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1pPr>
    <a:lvl2pPr marL="460195"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2pPr>
    <a:lvl3pPr marL="920387"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3pPr>
    <a:lvl4pPr marL="1380581"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4pPr>
    <a:lvl5pPr marL="184077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5pPr>
    <a:lvl6pPr marL="2300963" algn="l" defTabSz="920387" rtl="0" eaLnBrk="1" latinLnBrk="0" hangingPunct="1">
      <a:defRPr kumimoji="1" sz="1200" kern="1200">
        <a:solidFill>
          <a:schemeClr val="tx1"/>
        </a:solidFill>
        <a:latin typeface="Times New Roman" pitchFamily="18" charset="0"/>
        <a:ea typeface="ＭＳ Ｐゴシック" pitchFamily="50" charset="-128"/>
        <a:cs typeface="+mn-cs"/>
      </a:defRPr>
    </a:lvl6pPr>
    <a:lvl7pPr marL="2761159" algn="l" defTabSz="920387" rtl="0" eaLnBrk="1" latinLnBrk="0" hangingPunct="1">
      <a:defRPr kumimoji="1" sz="1200" kern="1200">
        <a:solidFill>
          <a:schemeClr val="tx1"/>
        </a:solidFill>
        <a:latin typeface="Times New Roman" pitchFamily="18" charset="0"/>
        <a:ea typeface="ＭＳ Ｐゴシック" pitchFamily="50" charset="-128"/>
        <a:cs typeface="+mn-cs"/>
      </a:defRPr>
    </a:lvl7pPr>
    <a:lvl8pPr marL="3221350" algn="l" defTabSz="920387" rtl="0" eaLnBrk="1" latinLnBrk="0" hangingPunct="1">
      <a:defRPr kumimoji="1" sz="1200" kern="1200">
        <a:solidFill>
          <a:schemeClr val="tx1"/>
        </a:solidFill>
        <a:latin typeface="Times New Roman" pitchFamily="18" charset="0"/>
        <a:ea typeface="ＭＳ Ｐゴシック" pitchFamily="50" charset="-128"/>
        <a:cs typeface="+mn-cs"/>
      </a:defRPr>
    </a:lvl8pPr>
    <a:lvl9pPr marL="3681541" algn="l" defTabSz="920387" rtl="0" eaLnBrk="1" latinLnBrk="0" hangingPunct="1">
      <a:defRPr kumimoji="1" sz="12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3258">
          <p15:clr>
            <a:srgbClr val="A4A3A4"/>
          </p15:clr>
        </p15:guide>
        <p15:guide id="2" pos="226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6C0A"/>
    <a:srgbClr val="103185"/>
    <a:srgbClr val="66BAB7"/>
    <a:srgbClr val="9999FF"/>
    <a:srgbClr val="009900"/>
    <a:srgbClr val="D9D9FF"/>
    <a:srgbClr val="FF6600"/>
    <a:srgbClr val="080808"/>
    <a:srgbClr val="0000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65" autoAdjust="0"/>
    <p:restoredTop sz="97302" autoAdjust="0"/>
  </p:normalViewPr>
  <p:slideViewPr>
    <p:cSldViewPr>
      <p:cViewPr varScale="1">
        <p:scale>
          <a:sx n="77" d="100"/>
          <a:sy n="77" d="100"/>
        </p:scale>
        <p:origin x="3612" y="102"/>
      </p:cViewPr>
      <p:guideLst>
        <p:guide orient="horz" pos="3258"/>
        <p:guide pos="226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defTabSz="912813">
              <a:defRPr/>
            </a:lvl1pPr>
          </a:lstStyle>
          <a:p>
            <a:pPr>
              <a:defRPr/>
            </a:pPr>
            <a:endParaRPr lang="en-US" altLang="ja-JP" dirty="0"/>
          </a:p>
        </p:txBody>
      </p:sp>
      <p:sp>
        <p:nvSpPr>
          <p:cNvPr id="18435" name="Rectangle 3"/>
          <p:cNvSpPr>
            <a:spLocks noGrp="1" noChangeArrowheads="1"/>
          </p:cNvSpPr>
          <p:nvPr>
            <p:ph type="dt" sz="quarter" idx="1"/>
          </p:nvPr>
        </p:nvSpPr>
        <p:spPr bwMode="auto">
          <a:xfrm>
            <a:off x="5634038"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algn="r" defTabSz="912813">
              <a:defRPr/>
            </a:lvl1pPr>
          </a:lstStyle>
          <a:p>
            <a:pPr>
              <a:defRPr/>
            </a:pPr>
            <a:endParaRPr lang="en-US" altLang="ja-JP" dirty="0"/>
          </a:p>
        </p:txBody>
      </p:sp>
      <p:sp>
        <p:nvSpPr>
          <p:cNvPr id="18436" name="Rectangle 4"/>
          <p:cNvSpPr>
            <a:spLocks noGrp="1" noChangeArrowheads="1"/>
          </p:cNvSpPr>
          <p:nvPr>
            <p:ph type="ftr" sz="quarter" idx="2"/>
          </p:nvPr>
        </p:nvSpPr>
        <p:spPr bwMode="auto">
          <a:xfrm>
            <a:off x="0"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defTabSz="912813">
              <a:defRPr/>
            </a:lvl1pPr>
          </a:lstStyle>
          <a:p>
            <a:pPr>
              <a:defRPr/>
            </a:pPr>
            <a:endParaRPr lang="en-US" altLang="ja-JP" dirty="0"/>
          </a:p>
        </p:txBody>
      </p:sp>
      <p:sp>
        <p:nvSpPr>
          <p:cNvPr id="18437" name="Rectangle 5"/>
          <p:cNvSpPr>
            <a:spLocks noGrp="1" noChangeArrowheads="1"/>
          </p:cNvSpPr>
          <p:nvPr>
            <p:ph type="sldNum" sz="quarter" idx="3"/>
          </p:nvPr>
        </p:nvSpPr>
        <p:spPr bwMode="auto">
          <a:xfrm>
            <a:off x="5634038"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algn="r" defTabSz="912813">
              <a:defRPr/>
            </a:lvl1pPr>
          </a:lstStyle>
          <a:p>
            <a:pPr>
              <a:defRPr/>
            </a:pPr>
            <a:fld id="{B069A766-A11E-41DC-A7D2-E83FAB85D944}" type="slidenum">
              <a:rPr lang="en-US" altLang="ja-JP"/>
              <a:pPr>
                <a:defRPr/>
              </a:pPr>
              <a:t>‹#›</a:t>
            </a:fld>
            <a:endParaRPr lang="en-US" altLang="ja-JP" dirty="0"/>
          </a:p>
        </p:txBody>
      </p:sp>
    </p:spTree>
    <p:extLst>
      <p:ext uri="{BB962C8B-B14F-4D97-AF65-F5344CB8AC3E}">
        <p14:creationId xmlns:p14="http://schemas.microsoft.com/office/powerpoint/2010/main" val="6259309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defTabSz="912813">
              <a:defRPr/>
            </a:lvl1pPr>
          </a:lstStyle>
          <a:p>
            <a:pPr>
              <a:defRPr/>
            </a:pPr>
            <a:endParaRPr lang="en-US" altLang="ja-JP" dirty="0"/>
          </a:p>
        </p:txBody>
      </p:sp>
      <p:sp>
        <p:nvSpPr>
          <p:cNvPr id="9219" name="Rectangle 3"/>
          <p:cNvSpPr>
            <a:spLocks noGrp="1" noChangeArrowheads="1"/>
          </p:cNvSpPr>
          <p:nvPr>
            <p:ph type="dt" idx="1"/>
          </p:nvPr>
        </p:nvSpPr>
        <p:spPr bwMode="auto">
          <a:xfrm>
            <a:off x="5634038"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algn="r" defTabSz="912813">
              <a:defRPr/>
            </a:lvl1pPr>
          </a:lstStyle>
          <a:p>
            <a:pPr>
              <a:defRPr/>
            </a:pPr>
            <a:endParaRPr lang="en-US" altLang="ja-JP" dirty="0"/>
          </a:p>
        </p:txBody>
      </p:sp>
      <p:sp>
        <p:nvSpPr>
          <p:cNvPr id="6148" name="Rectangle 4"/>
          <p:cNvSpPr>
            <a:spLocks noGrp="1" noRot="1" noChangeAspect="1" noChangeArrowheads="1" noTextEdit="1"/>
          </p:cNvSpPr>
          <p:nvPr>
            <p:ph type="sldImg" idx="2"/>
          </p:nvPr>
        </p:nvSpPr>
        <p:spPr bwMode="auto">
          <a:xfrm>
            <a:off x="4079875" y="509588"/>
            <a:ext cx="1778000" cy="25527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1323975" y="3234497"/>
            <a:ext cx="7291388" cy="3063001"/>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9222" name="Rectangle 6"/>
          <p:cNvSpPr>
            <a:spLocks noGrp="1" noChangeArrowheads="1"/>
          </p:cNvSpPr>
          <p:nvPr>
            <p:ph type="ftr" sz="quarter" idx="4"/>
          </p:nvPr>
        </p:nvSpPr>
        <p:spPr bwMode="auto">
          <a:xfrm>
            <a:off x="0"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defTabSz="912813">
              <a:defRPr/>
            </a:lvl1pPr>
          </a:lstStyle>
          <a:p>
            <a:pPr>
              <a:defRPr/>
            </a:pPr>
            <a:endParaRPr lang="en-US" altLang="ja-JP" dirty="0"/>
          </a:p>
        </p:txBody>
      </p:sp>
      <p:sp>
        <p:nvSpPr>
          <p:cNvPr id="9223" name="Rectangle 7"/>
          <p:cNvSpPr>
            <a:spLocks noGrp="1" noChangeArrowheads="1"/>
          </p:cNvSpPr>
          <p:nvPr>
            <p:ph type="sldNum" sz="quarter" idx="5"/>
          </p:nvPr>
        </p:nvSpPr>
        <p:spPr bwMode="auto">
          <a:xfrm>
            <a:off x="5634038"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algn="r" defTabSz="912813">
              <a:defRPr/>
            </a:lvl1pPr>
          </a:lstStyle>
          <a:p>
            <a:pPr>
              <a:defRPr/>
            </a:pPr>
            <a:fld id="{23B5CCBE-E1D7-4BFF-8FC7-4A14C60B5710}" type="slidenum">
              <a:rPr lang="en-US" altLang="ja-JP"/>
              <a:pPr>
                <a:defRPr/>
              </a:pPr>
              <a:t>‹#›</a:t>
            </a:fld>
            <a:endParaRPr lang="en-US" altLang="ja-JP" dirty="0"/>
          </a:p>
        </p:txBody>
      </p:sp>
    </p:spTree>
    <p:extLst>
      <p:ext uri="{BB962C8B-B14F-4D97-AF65-F5344CB8AC3E}">
        <p14:creationId xmlns:p14="http://schemas.microsoft.com/office/powerpoint/2010/main" val="39808170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60195"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20387"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80581"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4077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300963" algn="l" defTabSz="920387" rtl="0" eaLnBrk="1" latinLnBrk="0" hangingPunct="1">
      <a:defRPr kumimoji="1" sz="1200" kern="1200">
        <a:solidFill>
          <a:schemeClr val="tx1"/>
        </a:solidFill>
        <a:latin typeface="+mn-lt"/>
        <a:ea typeface="+mn-ea"/>
        <a:cs typeface="+mn-cs"/>
      </a:defRPr>
    </a:lvl6pPr>
    <a:lvl7pPr marL="2761159" algn="l" defTabSz="920387" rtl="0" eaLnBrk="1" latinLnBrk="0" hangingPunct="1">
      <a:defRPr kumimoji="1" sz="1200" kern="1200">
        <a:solidFill>
          <a:schemeClr val="tx1"/>
        </a:solidFill>
        <a:latin typeface="+mn-lt"/>
        <a:ea typeface="+mn-ea"/>
        <a:cs typeface="+mn-cs"/>
      </a:defRPr>
    </a:lvl7pPr>
    <a:lvl8pPr marL="3221350" algn="l" defTabSz="920387" rtl="0" eaLnBrk="1" latinLnBrk="0" hangingPunct="1">
      <a:defRPr kumimoji="1" sz="1200" kern="1200">
        <a:solidFill>
          <a:schemeClr val="tx1"/>
        </a:solidFill>
        <a:latin typeface="+mn-lt"/>
        <a:ea typeface="+mn-ea"/>
        <a:cs typeface="+mn-cs"/>
      </a:defRPr>
    </a:lvl8pPr>
    <a:lvl9pPr marL="3681541" algn="l" defTabSz="920387"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79875" y="509588"/>
            <a:ext cx="1778000" cy="2552700"/>
          </a:xfrm>
        </p:spPr>
      </p:sp>
      <p:sp>
        <p:nvSpPr>
          <p:cNvPr id="3" name="ノート プレースホルダー 2"/>
          <p:cNvSpPr>
            <a:spLocks noGrp="1"/>
          </p:cNvSpPr>
          <p:nvPr>
            <p:ph type="body" idx="1"/>
          </p:nvPr>
        </p:nvSpPr>
        <p:spPr/>
        <p: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pPr>
              <a:defRPr/>
            </a:pPr>
            <a:fld id="{23B5CCBE-E1D7-4BFF-8FC7-4A14C60B5710}" type="slidenum">
              <a:rPr lang="en-US" altLang="ja-JP" smtClean="0"/>
              <a:pPr>
                <a:defRPr/>
              </a:pPr>
              <a:t>1</a:t>
            </a:fld>
            <a:endParaRPr lang="en-US" altLang="ja-JP" dirty="0"/>
          </a:p>
        </p:txBody>
      </p:sp>
    </p:spTree>
    <p:extLst>
      <p:ext uri="{BB962C8B-B14F-4D97-AF65-F5344CB8AC3E}">
        <p14:creationId xmlns:p14="http://schemas.microsoft.com/office/powerpoint/2010/main" val="504993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23B5CCBE-E1D7-4BFF-8FC7-4A14C60B5710}" type="slidenum">
              <a:rPr lang="en-US" altLang="ja-JP" smtClean="0"/>
              <a:pPr>
                <a:defRPr/>
              </a:pPr>
              <a:t>2</a:t>
            </a:fld>
            <a:endParaRPr lang="en-US" altLang="ja-JP" dirty="0"/>
          </a:p>
        </p:txBody>
      </p:sp>
    </p:spTree>
    <p:extLst>
      <p:ext uri="{BB962C8B-B14F-4D97-AF65-F5344CB8AC3E}">
        <p14:creationId xmlns:p14="http://schemas.microsoft.com/office/powerpoint/2010/main" val="4245348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9" y="3210006"/>
            <a:ext cx="6120765" cy="221490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80141" y="5855394"/>
            <a:ext cx="5040630" cy="2640665"/>
          </a:xfrm>
        </p:spPr>
        <p:txBody>
          <a:bodyPr/>
          <a:lstStyle>
            <a:lvl1pPr marL="0" indent="0" algn="ctr">
              <a:buNone/>
              <a:defRPr>
                <a:solidFill>
                  <a:schemeClr val="tx1">
                    <a:tint val="75000"/>
                  </a:schemeClr>
                </a:solidFill>
              </a:defRPr>
            </a:lvl1pPr>
            <a:lvl2pPr marL="486875" indent="0" algn="ctr">
              <a:buNone/>
              <a:defRPr>
                <a:solidFill>
                  <a:schemeClr val="tx1">
                    <a:tint val="75000"/>
                  </a:schemeClr>
                </a:solidFill>
              </a:defRPr>
            </a:lvl2pPr>
            <a:lvl3pPr marL="973746" indent="0" algn="ctr">
              <a:buNone/>
              <a:defRPr>
                <a:solidFill>
                  <a:schemeClr val="tx1">
                    <a:tint val="75000"/>
                  </a:schemeClr>
                </a:solidFill>
              </a:defRPr>
            </a:lvl3pPr>
            <a:lvl4pPr marL="1460621" indent="0" algn="ctr">
              <a:buNone/>
              <a:defRPr>
                <a:solidFill>
                  <a:schemeClr val="tx1">
                    <a:tint val="75000"/>
                  </a:schemeClr>
                </a:solidFill>
              </a:defRPr>
            </a:lvl4pPr>
            <a:lvl5pPr marL="1947494" indent="0" algn="ctr">
              <a:buNone/>
              <a:defRPr>
                <a:solidFill>
                  <a:schemeClr val="tx1">
                    <a:tint val="75000"/>
                  </a:schemeClr>
                </a:solidFill>
              </a:defRPr>
            </a:lvl5pPr>
            <a:lvl6pPr marL="2434367" indent="0" algn="ctr">
              <a:buNone/>
              <a:defRPr>
                <a:solidFill>
                  <a:schemeClr val="tx1">
                    <a:tint val="75000"/>
                  </a:schemeClr>
                </a:solidFill>
              </a:defRPr>
            </a:lvl6pPr>
            <a:lvl7pPr marL="2921239" indent="0" algn="ctr">
              <a:buNone/>
              <a:defRPr>
                <a:solidFill>
                  <a:schemeClr val="tx1">
                    <a:tint val="75000"/>
                  </a:schemeClr>
                </a:solidFill>
              </a:defRPr>
            </a:lvl7pPr>
            <a:lvl8pPr marL="3408114" indent="0" algn="ctr">
              <a:buNone/>
              <a:defRPr>
                <a:solidFill>
                  <a:schemeClr val="tx1">
                    <a:tint val="75000"/>
                  </a:schemeClr>
                </a:solidFill>
              </a:defRPr>
            </a:lvl8pPr>
            <a:lvl9pPr marL="3894987"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4042D34C-53FD-4586-B2F0-E76FB08BEF6B}" type="slidenum">
              <a:rPr lang="en-US" altLang="ja-JP" smtClean="0"/>
              <a:pPr>
                <a:defRPr/>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859EEFBD-EC6F-46E6-AC42-1733B8BB2735}" type="slidenum">
              <a:rPr lang="en-US" altLang="ja-JP" smtClean="0"/>
              <a:pPr>
                <a:defRPr/>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3" y="413819"/>
            <a:ext cx="1620203" cy="8816569"/>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60047" y="413819"/>
            <a:ext cx="4740593" cy="8816569"/>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590CD506-9536-4B39-97EF-2D47BD1A386D}" type="slidenum">
              <a:rPr lang="en-US" altLang="ja-JP" smtClean="0"/>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10FBE823-2990-4351-9708-2E817161E331}" type="slidenum">
              <a:rPr lang="en-US" altLang="ja-JP" smtClean="0"/>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4" y="6640005"/>
            <a:ext cx="6120765" cy="2052257"/>
          </a:xfrm>
        </p:spPr>
        <p:txBody>
          <a:bodyPr anchor="t"/>
          <a:lstStyle>
            <a:lvl1pPr algn="l">
              <a:defRPr sz="43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68824" y="4379626"/>
            <a:ext cx="6120765" cy="2260352"/>
          </a:xfrm>
        </p:spPr>
        <p:txBody>
          <a:bodyPr anchor="b"/>
          <a:lstStyle>
            <a:lvl1pPr marL="0" indent="0">
              <a:buNone/>
              <a:defRPr sz="2100">
                <a:solidFill>
                  <a:schemeClr val="tx1">
                    <a:tint val="75000"/>
                  </a:schemeClr>
                </a:solidFill>
              </a:defRPr>
            </a:lvl1pPr>
            <a:lvl2pPr marL="486875" indent="0">
              <a:buNone/>
              <a:defRPr sz="1900">
                <a:solidFill>
                  <a:schemeClr val="tx1">
                    <a:tint val="75000"/>
                  </a:schemeClr>
                </a:solidFill>
              </a:defRPr>
            </a:lvl2pPr>
            <a:lvl3pPr marL="973746" indent="0">
              <a:buNone/>
              <a:defRPr sz="1700">
                <a:solidFill>
                  <a:schemeClr val="tx1">
                    <a:tint val="75000"/>
                  </a:schemeClr>
                </a:solidFill>
              </a:defRPr>
            </a:lvl3pPr>
            <a:lvl4pPr marL="1460621" indent="0">
              <a:buNone/>
              <a:defRPr sz="1500">
                <a:solidFill>
                  <a:schemeClr val="tx1">
                    <a:tint val="75000"/>
                  </a:schemeClr>
                </a:solidFill>
              </a:defRPr>
            </a:lvl4pPr>
            <a:lvl5pPr marL="1947494" indent="0">
              <a:buNone/>
              <a:defRPr sz="1500">
                <a:solidFill>
                  <a:schemeClr val="tx1">
                    <a:tint val="75000"/>
                  </a:schemeClr>
                </a:solidFill>
              </a:defRPr>
            </a:lvl5pPr>
            <a:lvl6pPr marL="2434367" indent="0">
              <a:buNone/>
              <a:defRPr sz="1500">
                <a:solidFill>
                  <a:schemeClr val="tx1">
                    <a:tint val="75000"/>
                  </a:schemeClr>
                </a:solidFill>
              </a:defRPr>
            </a:lvl6pPr>
            <a:lvl7pPr marL="2921239" indent="0">
              <a:buNone/>
              <a:defRPr sz="1500">
                <a:solidFill>
                  <a:schemeClr val="tx1">
                    <a:tint val="75000"/>
                  </a:schemeClr>
                </a:solidFill>
              </a:defRPr>
            </a:lvl7pPr>
            <a:lvl8pPr marL="3408114" indent="0">
              <a:buNone/>
              <a:defRPr sz="1500">
                <a:solidFill>
                  <a:schemeClr val="tx1">
                    <a:tint val="75000"/>
                  </a:schemeClr>
                </a:solidFill>
              </a:defRPr>
            </a:lvl8pPr>
            <a:lvl9pPr marL="3894987" indent="0">
              <a:buNone/>
              <a:defRPr sz="15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16901142-2ED9-477D-BCA3-CFFA70900970}" type="slidenum">
              <a:rPr lang="en-US" altLang="ja-JP" smtClean="0"/>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60045" y="2411081"/>
            <a:ext cx="3180398" cy="681932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660458" y="2411081"/>
            <a:ext cx="3180398" cy="681932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2DF2D70D-1300-4841-91F6-F12544984DA1}" type="slidenum">
              <a:rPr lang="en-US" altLang="ja-JP" smtClean="0"/>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56" y="2312980"/>
            <a:ext cx="3181648" cy="963938"/>
          </a:xfrm>
        </p:spPr>
        <p:txBody>
          <a:bodyPr anchor="b"/>
          <a:lstStyle>
            <a:lvl1pPr marL="0" indent="0">
              <a:buNone/>
              <a:defRPr sz="2500" b="1"/>
            </a:lvl1pPr>
            <a:lvl2pPr marL="486875" indent="0">
              <a:buNone/>
              <a:defRPr sz="2100" b="1"/>
            </a:lvl2pPr>
            <a:lvl3pPr marL="973746" indent="0">
              <a:buNone/>
              <a:defRPr sz="1900" b="1"/>
            </a:lvl3pPr>
            <a:lvl4pPr marL="1460621" indent="0">
              <a:buNone/>
              <a:defRPr sz="1700" b="1"/>
            </a:lvl4pPr>
            <a:lvl5pPr marL="1947494" indent="0">
              <a:buNone/>
              <a:defRPr sz="1700" b="1"/>
            </a:lvl5pPr>
            <a:lvl6pPr marL="2434367" indent="0">
              <a:buNone/>
              <a:defRPr sz="1700" b="1"/>
            </a:lvl6pPr>
            <a:lvl7pPr marL="2921239" indent="0">
              <a:buNone/>
              <a:defRPr sz="1700" b="1"/>
            </a:lvl7pPr>
            <a:lvl8pPr marL="3408114" indent="0">
              <a:buNone/>
              <a:defRPr sz="1700" b="1"/>
            </a:lvl8pPr>
            <a:lvl9pPr marL="3894987" indent="0">
              <a:buNone/>
              <a:defRPr sz="17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60056" y="3276917"/>
            <a:ext cx="3181648"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657961" y="2312980"/>
            <a:ext cx="3182899" cy="963938"/>
          </a:xfrm>
        </p:spPr>
        <p:txBody>
          <a:bodyPr anchor="b"/>
          <a:lstStyle>
            <a:lvl1pPr marL="0" indent="0">
              <a:buNone/>
              <a:defRPr sz="2500" b="1"/>
            </a:lvl1pPr>
            <a:lvl2pPr marL="486875" indent="0">
              <a:buNone/>
              <a:defRPr sz="2100" b="1"/>
            </a:lvl2pPr>
            <a:lvl3pPr marL="973746" indent="0">
              <a:buNone/>
              <a:defRPr sz="1900" b="1"/>
            </a:lvl3pPr>
            <a:lvl4pPr marL="1460621" indent="0">
              <a:buNone/>
              <a:defRPr sz="1700" b="1"/>
            </a:lvl4pPr>
            <a:lvl5pPr marL="1947494" indent="0">
              <a:buNone/>
              <a:defRPr sz="1700" b="1"/>
            </a:lvl5pPr>
            <a:lvl6pPr marL="2434367" indent="0">
              <a:buNone/>
              <a:defRPr sz="1700" b="1"/>
            </a:lvl6pPr>
            <a:lvl7pPr marL="2921239" indent="0">
              <a:buNone/>
              <a:defRPr sz="1700" b="1"/>
            </a:lvl7pPr>
            <a:lvl8pPr marL="3408114" indent="0">
              <a:buNone/>
              <a:defRPr sz="1700" b="1"/>
            </a:lvl8pPr>
            <a:lvl9pPr marL="3894987" indent="0">
              <a:buNone/>
              <a:defRPr sz="17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657961" y="3276917"/>
            <a:ext cx="3182899"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pPr>
              <a:defRPr/>
            </a:pPr>
            <a:endParaRPr lang="en-US" altLang="ja-JP" dirty="0"/>
          </a:p>
        </p:txBody>
      </p:sp>
      <p:sp>
        <p:nvSpPr>
          <p:cNvPr id="8" name="フッター プレースホルダ 7"/>
          <p:cNvSpPr>
            <a:spLocks noGrp="1"/>
          </p:cNvSpPr>
          <p:nvPr>
            <p:ph type="ftr" sz="quarter" idx="11"/>
          </p:nvPr>
        </p:nvSpPr>
        <p:spPr/>
        <p:txBody>
          <a:bodyPr/>
          <a:lstStyle/>
          <a:p>
            <a:pPr>
              <a:defRPr/>
            </a:pPr>
            <a:endParaRPr lang="en-US" altLang="ja-JP" dirty="0"/>
          </a:p>
        </p:txBody>
      </p:sp>
      <p:sp>
        <p:nvSpPr>
          <p:cNvPr id="9" name="スライド番号プレースホルダ 8"/>
          <p:cNvSpPr>
            <a:spLocks noGrp="1"/>
          </p:cNvSpPr>
          <p:nvPr>
            <p:ph type="sldNum" sz="quarter" idx="12"/>
          </p:nvPr>
        </p:nvSpPr>
        <p:spPr/>
        <p:txBody>
          <a:bodyPr/>
          <a:lstStyle/>
          <a:p>
            <a:pPr>
              <a:defRPr/>
            </a:pPr>
            <a:fld id="{9E69E641-9058-4C4E-A723-F9D5FF68B5B7}" type="slidenum">
              <a:rPr lang="en-US" altLang="ja-JP" smtClean="0"/>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pPr>
              <a:defRPr/>
            </a:pPr>
            <a:endParaRPr lang="en-US" altLang="ja-JP" dirty="0"/>
          </a:p>
        </p:txBody>
      </p:sp>
      <p:sp>
        <p:nvSpPr>
          <p:cNvPr id="4" name="フッター プレースホルダ 3"/>
          <p:cNvSpPr>
            <a:spLocks noGrp="1"/>
          </p:cNvSpPr>
          <p:nvPr>
            <p:ph type="ftr" sz="quarter" idx="11"/>
          </p:nvPr>
        </p:nvSpPr>
        <p:spPr/>
        <p:txBody>
          <a:bodyPr/>
          <a:lstStyle/>
          <a:p>
            <a:pPr>
              <a:defRPr/>
            </a:pPr>
            <a:endParaRPr lang="en-US" altLang="ja-JP" dirty="0"/>
          </a:p>
        </p:txBody>
      </p:sp>
      <p:sp>
        <p:nvSpPr>
          <p:cNvPr id="5" name="スライド番号プレースホルダ 4"/>
          <p:cNvSpPr>
            <a:spLocks noGrp="1"/>
          </p:cNvSpPr>
          <p:nvPr>
            <p:ph type="sldNum" sz="quarter" idx="12"/>
          </p:nvPr>
        </p:nvSpPr>
        <p:spPr/>
        <p:txBody>
          <a:bodyPr/>
          <a:lstStyle/>
          <a:p>
            <a:pPr>
              <a:defRPr/>
            </a:pPr>
            <a:fld id="{E485488B-9F7E-47D7-BCFB-3DADEFF444AE}" type="slidenum">
              <a:rPr lang="en-US" altLang="ja-JP" smtClean="0"/>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endParaRPr lang="en-US" altLang="ja-JP" dirty="0"/>
          </a:p>
        </p:txBody>
      </p:sp>
      <p:sp>
        <p:nvSpPr>
          <p:cNvPr id="3" name="フッター プレースホルダ 2"/>
          <p:cNvSpPr>
            <a:spLocks noGrp="1"/>
          </p:cNvSpPr>
          <p:nvPr>
            <p:ph type="ftr" sz="quarter" idx="11"/>
          </p:nvPr>
        </p:nvSpPr>
        <p:spPr/>
        <p:txBody>
          <a:bodyPr/>
          <a:lstStyle/>
          <a:p>
            <a:pPr>
              <a:defRPr/>
            </a:pPr>
            <a:endParaRPr lang="en-US" altLang="ja-JP" dirty="0"/>
          </a:p>
        </p:txBody>
      </p:sp>
      <p:sp>
        <p:nvSpPr>
          <p:cNvPr id="4" name="スライド番号プレースホルダ 3"/>
          <p:cNvSpPr>
            <a:spLocks noGrp="1"/>
          </p:cNvSpPr>
          <p:nvPr>
            <p:ph type="sldNum" sz="quarter" idx="12"/>
          </p:nvPr>
        </p:nvSpPr>
        <p:spPr/>
        <p:txBody>
          <a:bodyPr/>
          <a:lstStyle/>
          <a:p>
            <a:pPr>
              <a:defRPr/>
            </a:pPr>
            <a:fld id="{6E4BB047-C911-450D-9E15-BFC6FB6EECFB}" type="slidenum">
              <a:rPr lang="en-US" altLang="ja-JP" smtClean="0"/>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61" y="411438"/>
            <a:ext cx="2369047" cy="1750876"/>
          </a:xfrm>
        </p:spPr>
        <p:txBody>
          <a:bodyPr anchor="b"/>
          <a:lstStyle>
            <a:lvl1pPr algn="l">
              <a:defRPr sz="21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815363" y="411427"/>
            <a:ext cx="4025503" cy="8818962"/>
          </a:xfrm>
        </p:spPr>
        <p:txBody>
          <a:bodyPr/>
          <a:lstStyle>
            <a:lvl1pPr>
              <a:defRPr sz="3500"/>
            </a:lvl1pPr>
            <a:lvl2pPr>
              <a:defRPr sz="30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60061" y="2162319"/>
            <a:ext cx="2369047" cy="7068086"/>
          </a:xfrm>
        </p:spPr>
        <p:txBody>
          <a:bodyPr/>
          <a:lstStyle>
            <a:lvl1pPr marL="0" indent="0">
              <a:buNone/>
              <a:defRPr sz="1500"/>
            </a:lvl1pPr>
            <a:lvl2pPr marL="486875" indent="0">
              <a:buNone/>
              <a:defRPr sz="1300"/>
            </a:lvl2pPr>
            <a:lvl3pPr marL="973746" indent="0">
              <a:buNone/>
              <a:defRPr sz="1000"/>
            </a:lvl3pPr>
            <a:lvl4pPr marL="1460621" indent="0">
              <a:buNone/>
              <a:defRPr sz="900"/>
            </a:lvl4pPr>
            <a:lvl5pPr marL="1947494" indent="0">
              <a:buNone/>
              <a:defRPr sz="900"/>
            </a:lvl5pPr>
            <a:lvl6pPr marL="2434367" indent="0">
              <a:buNone/>
              <a:defRPr sz="900"/>
            </a:lvl6pPr>
            <a:lvl7pPr marL="2921239" indent="0">
              <a:buNone/>
              <a:defRPr sz="900"/>
            </a:lvl7pPr>
            <a:lvl8pPr marL="3408114" indent="0">
              <a:buNone/>
              <a:defRPr sz="900"/>
            </a:lvl8pPr>
            <a:lvl9pPr marL="3894987"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47EF467D-822F-4DB9-93A2-F60B019102C0}" type="slidenum">
              <a:rPr lang="en-US" altLang="ja-JP" smtClean="0"/>
              <a:pPr>
                <a:defRPr/>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30" y="7233158"/>
            <a:ext cx="4320540" cy="853912"/>
          </a:xfrm>
        </p:spPr>
        <p:txBody>
          <a:bodyPr anchor="b"/>
          <a:lstStyle>
            <a:lvl1pPr algn="l">
              <a:defRPr sz="21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411430" y="923302"/>
            <a:ext cx="4320540" cy="6199823"/>
          </a:xfrm>
        </p:spPr>
        <p:txBody>
          <a:bodyPr/>
          <a:lstStyle>
            <a:lvl1pPr marL="0" indent="0">
              <a:buNone/>
              <a:defRPr sz="3500"/>
            </a:lvl1pPr>
            <a:lvl2pPr marL="486875" indent="0">
              <a:buNone/>
              <a:defRPr sz="3000"/>
            </a:lvl2pPr>
            <a:lvl3pPr marL="973746" indent="0">
              <a:buNone/>
              <a:defRPr sz="2500"/>
            </a:lvl3pPr>
            <a:lvl4pPr marL="1460621" indent="0">
              <a:buNone/>
              <a:defRPr sz="2100"/>
            </a:lvl4pPr>
            <a:lvl5pPr marL="1947494" indent="0">
              <a:buNone/>
              <a:defRPr sz="2100"/>
            </a:lvl5pPr>
            <a:lvl6pPr marL="2434367" indent="0">
              <a:buNone/>
              <a:defRPr sz="2100"/>
            </a:lvl6pPr>
            <a:lvl7pPr marL="2921239" indent="0">
              <a:buNone/>
              <a:defRPr sz="2100"/>
            </a:lvl7pPr>
            <a:lvl8pPr marL="3408114" indent="0">
              <a:buNone/>
              <a:defRPr sz="2100"/>
            </a:lvl8pPr>
            <a:lvl9pPr marL="3894987" indent="0">
              <a:buNone/>
              <a:defRPr sz="2100"/>
            </a:lvl9pPr>
          </a:lstStyle>
          <a:p>
            <a:endParaRPr kumimoji="1" lang="ja-JP" altLang="en-US"/>
          </a:p>
        </p:txBody>
      </p:sp>
      <p:sp>
        <p:nvSpPr>
          <p:cNvPr id="4" name="テキスト プレースホルダ 3"/>
          <p:cNvSpPr>
            <a:spLocks noGrp="1"/>
          </p:cNvSpPr>
          <p:nvPr>
            <p:ph type="body" sz="half" idx="2"/>
          </p:nvPr>
        </p:nvSpPr>
        <p:spPr>
          <a:xfrm>
            <a:off x="1411430" y="8087039"/>
            <a:ext cx="4320540" cy="1212696"/>
          </a:xfrm>
        </p:spPr>
        <p:txBody>
          <a:bodyPr/>
          <a:lstStyle>
            <a:lvl1pPr marL="0" indent="0">
              <a:buNone/>
              <a:defRPr sz="1500"/>
            </a:lvl1pPr>
            <a:lvl2pPr marL="486875" indent="0">
              <a:buNone/>
              <a:defRPr sz="1300"/>
            </a:lvl2pPr>
            <a:lvl3pPr marL="973746" indent="0">
              <a:buNone/>
              <a:defRPr sz="1000"/>
            </a:lvl3pPr>
            <a:lvl4pPr marL="1460621" indent="0">
              <a:buNone/>
              <a:defRPr sz="900"/>
            </a:lvl4pPr>
            <a:lvl5pPr marL="1947494" indent="0">
              <a:buNone/>
              <a:defRPr sz="900"/>
            </a:lvl5pPr>
            <a:lvl6pPr marL="2434367" indent="0">
              <a:buNone/>
              <a:defRPr sz="900"/>
            </a:lvl6pPr>
            <a:lvl7pPr marL="2921239" indent="0">
              <a:buNone/>
              <a:defRPr sz="900"/>
            </a:lvl7pPr>
            <a:lvl8pPr marL="3408114" indent="0">
              <a:buNone/>
              <a:defRPr sz="900"/>
            </a:lvl8pPr>
            <a:lvl9pPr marL="3894987"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F43AA528-C48E-4E1B-8029-EA6B1907BB33}" type="slidenum">
              <a:rPr lang="en-US" altLang="ja-JP" smtClean="0"/>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60046" y="413800"/>
            <a:ext cx="6480810" cy="1722173"/>
          </a:xfrm>
          <a:prstGeom prst="rect">
            <a:avLst/>
          </a:prstGeom>
        </p:spPr>
        <p:txBody>
          <a:bodyPr vert="horz" lIns="97377" tIns="48686" rIns="97377" bIns="48686"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46" y="2411081"/>
            <a:ext cx="6480810" cy="6819327"/>
          </a:xfrm>
          <a:prstGeom prst="rect">
            <a:avLst/>
          </a:prstGeom>
        </p:spPr>
        <p:txBody>
          <a:bodyPr vert="horz" lIns="97377" tIns="48686" rIns="97377" bIns="4868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60054" y="9577264"/>
            <a:ext cx="1680210" cy="550139"/>
          </a:xfrm>
          <a:prstGeom prst="rect">
            <a:avLst/>
          </a:prstGeom>
        </p:spPr>
        <p:txBody>
          <a:bodyPr vert="horz" lIns="97377" tIns="48686" rIns="97377" bIns="48686" rtlCol="0" anchor="ctr"/>
          <a:lstStyle>
            <a:lvl1pPr algn="l">
              <a:defRPr sz="1300">
                <a:solidFill>
                  <a:schemeClr val="tx1">
                    <a:tint val="75000"/>
                  </a:schemeClr>
                </a:solidFill>
              </a:defRPr>
            </a:lvl1pPr>
          </a:lstStyle>
          <a:p>
            <a:pPr>
              <a:defRPr/>
            </a:pPr>
            <a:endParaRPr lang="en-US" altLang="ja-JP" dirty="0"/>
          </a:p>
        </p:txBody>
      </p:sp>
      <p:sp>
        <p:nvSpPr>
          <p:cNvPr id="5" name="フッター プレースホルダ 4"/>
          <p:cNvSpPr>
            <a:spLocks noGrp="1"/>
          </p:cNvSpPr>
          <p:nvPr>
            <p:ph type="ftr" sz="quarter" idx="3"/>
          </p:nvPr>
        </p:nvSpPr>
        <p:spPr>
          <a:xfrm>
            <a:off x="2460316" y="9577264"/>
            <a:ext cx="2280285" cy="550139"/>
          </a:xfrm>
          <a:prstGeom prst="rect">
            <a:avLst/>
          </a:prstGeom>
        </p:spPr>
        <p:txBody>
          <a:bodyPr vert="horz" lIns="97377" tIns="48686" rIns="97377" bIns="48686" rtlCol="0" anchor="ctr"/>
          <a:lstStyle>
            <a:lvl1pPr algn="ctr">
              <a:defRPr sz="1300">
                <a:solidFill>
                  <a:schemeClr val="tx1">
                    <a:tint val="75000"/>
                  </a:schemeClr>
                </a:solidFill>
              </a:defRPr>
            </a:lvl1pPr>
          </a:lstStyle>
          <a:p>
            <a:pPr>
              <a:defRPr/>
            </a:pPr>
            <a:endParaRPr lang="en-US" altLang="ja-JP" dirty="0"/>
          </a:p>
        </p:txBody>
      </p:sp>
      <p:sp>
        <p:nvSpPr>
          <p:cNvPr id="6" name="スライド番号プレースホルダ 5"/>
          <p:cNvSpPr>
            <a:spLocks noGrp="1"/>
          </p:cNvSpPr>
          <p:nvPr>
            <p:ph type="sldNum" sz="quarter" idx="4"/>
          </p:nvPr>
        </p:nvSpPr>
        <p:spPr>
          <a:xfrm>
            <a:off x="5160658" y="9577264"/>
            <a:ext cx="1680210" cy="550139"/>
          </a:xfrm>
          <a:prstGeom prst="rect">
            <a:avLst/>
          </a:prstGeom>
        </p:spPr>
        <p:txBody>
          <a:bodyPr vert="horz" lIns="97377" tIns="48686" rIns="97377" bIns="48686" rtlCol="0" anchor="ctr"/>
          <a:lstStyle>
            <a:lvl1pPr algn="r">
              <a:defRPr sz="1300">
                <a:solidFill>
                  <a:schemeClr val="tx1">
                    <a:tint val="75000"/>
                  </a:schemeClr>
                </a:solidFill>
              </a:defRPr>
            </a:lvl1pPr>
          </a:lstStyle>
          <a:p>
            <a:pPr>
              <a:defRPr/>
            </a:pPr>
            <a:fld id="{34E4FA21-1B25-4ACF-A279-EE1EC8294F65}" type="slidenum">
              <a:rPr lang="en-US" altLang="ja-JP" smtClean="0"/>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ctr" defTabSz="973746" rtl="0" eaLnBrk="1" latinLnBrk="0" hangingPunct="1">
        <a:spcBef>
          <a:spcPct val="0"/>
        </a:spcBef>
        <a:buNone/>
        <a:defRPr kumimoji="1" sz="4700" kern="1200">
          <a:solidFill>
            <a:schemeClr val="tx1"/>
          </a:solidFill>
          <a:latin typeface="+mj-lt"/>
          <a:ea typeface="+mj-ea"/>
          <a:cs typeface="+mj-cs"/>
        </a:defRPr>
      </a:lvl1pPr>
    </p:titleStyle>
    <p:bodyStyle>
      <a:lvl1pPr marL="365153" indent="-365153" algn="l" defTabSz="973746"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791169" indent="-304297" algn="l" defTabSz="973746" rtl="0" eaLnBrk="1" latinLnBrk="0" hangingPunct="1">
        <a:spcBef>
          <a:spcPct val="20000"/>
        </a:spcBef>
        <a:buFont typeface="Arial" pitchFamily="34" charset="0"/>
        <a:buChar char="–"/>
        <a:defRPr kumimoji="1" sz="3000" kern="1200">
          <a:solidFill>
            <a:schemeClr val="tx1"/>
          </a:solidFill>
          <a:latin typeface="+mn-lt"/>
          <a:ea typeface="+mn-ea"/>
          <a:cs typeface="+mn-cs"/>
        </a:defRPr>
      </a:lvl2pPr>
      <a:lvl3pPr marL="1217183" indent="-243436" algn="l" defTabSz="973746"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704057"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4pPr>
      <a:lvl5pPr marL="2190929"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5pPr>
      <a:lvl6pPr marL="2677804"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164677"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651550"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138423"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73746" rtl="0" eaLnBrk="1" latinLnBrk="0" hangingPunct="1">
        <a:defRPr kumimoji="1" sz="1900" kern="1200">
          <a:solidFill>
            <a:schemeClr val="tx1"/>
          </a:solidFill>
          <a:latin typeface="+mn-lt"/>
          <a:ea typeface="+mn-ea"/>
          <a:cs typeface="+mn-cs"/>
        </a:defRPr>
      </a:lvl1pPr>
      <a:lvl2pPr marL="486875" algn="l" defTabSz="973746" rtl="0" eaLnBrk="1" latinLnBrk="0" hangingPunct="1">
        <a:defRPr kumimoji="1" sz="1900" kern="1200">
          <a:solidFill>
            <a:schemeClr val="tx1"/>
          </a:solidFill>
          <a:latin typeface="+mn-lt"/>
          <a:ea typeface="+mn-ea"/>
          <a:cs typeface="+mn-cs"/>
        </a:defRPr>
      </a:lvl2pPr>
      <a:lvl3pPr marL="973746" algn="l" defTabSz="973746" rtl="0" eaLnBrk="1" latinLnBrk="0" hangingPunct="1">
        <a:defRPr kumimoji="1" sz="1900" kern="1200">
          <a:solidFill>
            <a:schemeClr val="tx1"/>
          </a:solidFill>
          <a:latin typeface="+mn-lt"/>
          <a:ea typeface="+mn-ea"/>
          <a:cs typeface="+mn-cs"/>
        </a:defRPr>
      </a:lvl3pPr>
      <a:lvl4pPr marL="1460621" algn="l" defTabSz="973746" rtl="0" eaLnBrk="1" latinLnBrk="0" hangingPunct="1">
        <a:defRPr kumimoji="1" sz="1900" kern="1200">
          <a:solidFill>
            <a:schemeClr val="tx1"/>
          </a:solidFill>
          <a:latin typeface="+mn-lt"/>
          <a:ea typeface="+mn-ea"/>
          <a:cs typeface="+mn-cs"/>
        </a:defRPr>
      </a:lvl4pPr>
      <a:lvl5pPr marL="1947494" algn="l" defTabSz="973746" rtl="0" eaLnBrk="1" latinLnBrk="0" hangingPunct="1">
        <a:defRPr kumimoji="1" sz="1900" kern="1200">
          <a:solidFill>
            <a:schemeClr val="tx1"/>
          </a:solidFill>
          <a:latin typeface="+mn-lt"/>
          <a:ea typeface="+mn-ea"/>
          <a:cs typeface="+mn-cs"/>
        </a:defRPr>
      </a:lvl5pPr>
      <a:lvl6pPr marL="2434367" algn="l" defTabSz="973746" rtl="0" eaLnBrk="1" latinLnBrk="0" hangingPunct="1">
        <a:defRPr kumimoji="1" sz="1900" kern="1200">
          <a:solidFill>
            <a:schemeClr val="tx1"/>
          </a:solidFill>
          <a:latin typeface="+mn-lt"/>
          <a:ea typeface="+mn-ea"/>
          <a:cs typeface="+mn-cs"/>
        </a:defRPr>
      </a:lvl6pPr>
      <a:lvl7pPr marL="2921239" algn="l" defTabSz="973746" rtl="0" eaLnBrk="1" latinLnBrk="0" hangingPunct="1">
        <a:defRPr kumimoji="1" sz="1900" kern="1200">
          <a:solidFill>
            <a:schemeClr val="tx1"/>
          </a:solidFill>
          <a:latin typeface="+mn-lt"/>
          <a:ea typeface="+mn-ea"/>
          <a:cs typeface="+mn-cs"/>
        </a:defRPr>
      </a:lvl7pPr>
      <a:lvl8pPr marL="3408114" algn="l" defTabSz="973746" rtl="0" eaLnBrk="1" latinLnBrk="0" hangingPunct="1">
        <a:defRPr kumimoji="1" sz="1900" kern="1200">
          <a:solidFill>
            <a:schemeClr val="tx1"/>
          </a:solidFill>
          <a:latin typeface="+mn-lt"/>
          <a:ea typeface="+mn-ea"/>
          <a:cs typeface="+mn-cs"/>
        </a:defRPr>
      </a:lvl8pPr>
      <a:lvl9pPr marL="3894987" algn="l" defTabSz="97374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正方形/長方形 42"/>
          <p:cNvSpPr/>
          <p:nvPr/>
        </p:nvSpPr>
        <p:spPr>
          <a:xfrm>
            <a:off x="180070" y="2623784"/>
            <a:ext cx="6840380" cy="2470727"/>
          </a:xfrm>
          <a:prstGeom prst="rect">
            <a:avLst/>
          </a:prstGeom>
          <a:solidFill>
            <a:schemeClr val="bg2"/>
          </a:solidFill>
        </p:spPr>
        <p:txBody>
          <a:bodyPr wrap="square" lIns="72000" tIns="72000" rIns="72000" bIns="36000">
            <a:spAutoFit/>
          </a:bodyPr>
          <a:lstStyle/>
          <a:p>
            <a:pPr marL="288000" lvl="0" indent="-144000">
              <a:lnSpc>
                <a:spcPct val="1100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●以下の算定式に基づき、</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各事業所が受け取る補助金の額を毎月算定・支給</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されます。</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算定式の「加算減算」には、処遇改善加算と特定処遇改善加算分が含まれます。</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●これにより、</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標準的</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な職員配置の</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事業所で、</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介護職員１人当たり月額</a:t>
            </a: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9,000</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円相当</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補助</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金</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が交付されます。</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600"/>
              </a:spcBef>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●事業所</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の判断で、</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介護職員以外のその他の職員</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の処遇改善</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に補助</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金を充てることができます。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その他</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の職員の</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範囲は</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、事業所の判断で柔軟に</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設定できます。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600"/>
              </a:spcBef>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●このような仕組みで補助金を算定・支給するため、各事業所の職員配置状況などによっては、</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介護職員の皆さま全員に対して、</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一律で月額</a:t>
            </a: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9,000</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円の</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引き上げ</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を行うものではありません</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4" name="正方形/長方形 83"/>
          <p:cNvSpPr/>
          <p:nvPr/>
        </p:nvSpPr>
        <p:spPr>
          <a:xfrm>
            <a:off x="180070" y="5863935"/>
            <a:ext cx="6840380" cy="4356000"/>
          </a:xfrm>
          <a:prstGeom prst="rect">
            <a:avLst/>
          </a:prstGeom>
          <a:solidFill>
            <a:schemeClr val="bg2"/>
          </a:solidFill>
        </p:spPr>
        <p:txBody>
          <a:bodyPr wrap="square" lIns="72000" tIns="108000" rIns="72000" bIns="36000">
            <a:spAutoFit/>
          </a:bodyPr>
          <a:lstStyle/>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50" y="351432"/>
            <a:ext cx="7200850" cy="864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288000" rIns="72000" bIns="0" rtlCol="0" anchor="ctr"/>
          <a:lstStyle/>
          <a:p>
            <a:pPr algn="ctr">
              <a:lnSpc>
                <a:spcPts val="1800"/>
              </a:lnSpc>
            </a:pPr>
            <a:r>
              <a:rPr lang="ja-JP" altLang="en-US" sz="28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「介護</a:t>
            </a:r>
            <a:r>
              <a:rPr lang="ja-JP" altLang="en-US" sz="28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職員処遇</a:t>
            </a:r>
            <a:r>
              <a:rPr lang="ja-JP" altLang="en-US" sz="28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改善支援補助金」の</a:t>
            </a:r>
            <a:r>
              <a:rPr lang="ja-JP" altLang="en-US" sz="28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ご案内</a:t>
            </a:r>
            <a:endParaRPr lang="en-US" altLang="ja-JP" sz="28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400"/>
              </a:lnSpc>
            </a:pPr>
            <a:endParaRPr lang="en-US" altLang="ja-JP" sz="20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400"/>
              </a:lnSpc>
            </a:pPr>
            <a:r>
              <a:rPr lang="ja-JP" altLang="en-US" sz="20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令和４年２月からスタート</a:t>
            </a:r>
            <a:endParaRPr lang="ja-JP" altLang="en-US" sz="20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180450" y="1256193"/>
            <a:ext cx="6840000" cy="705970"/>
          </a:xfrm>
          <a:prstGeom prst="rect">
            <a:avLst/>
          </a:prstGeom>
        </p:spPr>
        <p:txBody>
          <a:bodyPr wrap="square" lIns="95637" tIns="47819" rIns="95637" bIns="47819">
            <a:spAutoFit/>
          </a:bodyPr>
          <a:lstStyle/>
          <a:p>
            <a:pPr>
              <a:lnSpc>
                <a:spcPct val="110000"/>
              </a:lnSpc>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厚生</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労働省は、令和４年２月から９月までの間、</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10000"/>
              </a:lnSpc>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介護職員の処遇</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改善</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を図る</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ため</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zh-TW" altLang="en-US" dirty="0" smtClean="0">
                <a:latin typeface="メイリオ" panose="020B0604030504040204" pitchFamily="50" charset="-128"/>
                <a:ea typeface="メイリオ" panose="020B0604030504040204" pitchFamily="50" charset="-128"/>
                <a:cs typeface="メイリオ" panose="020B0604030504040204" pitchFamily="50" charset="-128"/>
              </a:rPr>
              <a:t>介護職員処遇改善</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支援補助金」を交付します。</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10000"/>
              </a:lnSpc>
            </a:pPr>
            <a:r>
              <a:rPr lang="ja-JP" altLang="en-US" spc="-70" dirty="0" smtClean="0">
                <a:latin typeface="メイリオ" panose="020B0604030504040204" pitchFamily="50" charset="-128"/>
                <a:ea typeface="メイリオ" panose="020B0604030504040204" pitchFamily="50" charset="-128"/>
                <a:cs typeface="メイリオ" panose="020B0604030504040204" pitchFamily="50" charset="-128"/>
              </a:rPr>
              <a:t>また、</a:t>
            </a:r>
            <a:r>
              <a:rPr lang="en-US" altLang="ja-JP" spc="-70" dirty="0" smtClean="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pc="-70" dirty="0">
                <a:latin typeface="メイリオ" panose="020B0604030504040204" pitchFamily="50" charset="-128"/>
                <a:ea typeface="メイリオ" panose="020B0604030504040204" pitchFamily="50" charset="-128"/>
                <a:cs typeface="メイリオ" panose="020B0604030504040204" pitchFamily="50" charset="-128"/>
              </a:rPr>
              <a:t>月</a:t>
            </a:r>
            <a:r>
              <a:rPr lang="ja-JP" altLang="en-US" spc="-70" dirty="0" smtClean="0">
                <a:latin typeface="メイリオ" panose="020B0604030504040204" pitchFamily="50" charset="-128"/>
                <a:ea typeface="メイリオ" panose="020B0604030504040204" pitchFamily="50" charset="-128"/>
                <a:cs typeface="メイリオ" panose="020B0604030504040204" pitchFamily="50" charset="-128"/>
              </a:rPr>
              <a:t>以降は、臨時</a:t>
            </a:r>
            <a:r>
              <a:rPr lang="ja-JP" altLang="en-US" spc="-70" dirty="0">
                <a:latin typeface="メイリオ" panose="020B0604030504040204" pitchFamily="50" charset="-128"/>
                <a:ea typeface="メイリオ" panose="020B0604030504040204" pitchFamily="50" charset="-128"/>
                <a:cs typeface="メイリオ" panose="020B0604030504040204" pitchFamily="50" charset="-128"/>
              </a:rPr>
              <a:t>の介護報酬改定を行い、同様の措置を</a:t>
            </a:r>
            <a:r>
              <a:rPr lang="ja-JP" altLang="en-US" spc="-70" dirty="0" smtClean="0">
                <a:latin typeface="メイリオ" panose="020B0604030504040204" pitchFamily="50" charset="-128"/>
                <a:ea typeface="メイリオ" panose="020B0604030504040204" pitchFamily="50" charset="-128"/>
                <a:cs typeface="メイリオ" panose="020B0604030504040204" pitchFamily="50" charset="-128"/>
              </a:rPr>
              <a:t>継続することとしています。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38544" y="89955"/>
            <a:ext cx="4861086" cy="312016"/>
          </a:xfrm>
          <a:prstGeom prst="rect">
            <a:avLst/>
          </a:prstGeom>
          <a:noFill/>
        </p:spPr>
        <p:txBody>
          <a:bodyPr wrap="none" lIns="95637" tIns="47819" rIns="95637" bIns="47819" rtlCol="0">
            <a:spAutoFit/>
          </a:bodyPr>
          <a:lstStyle/>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介護サービス事業者の皆さま、介護現場で働く皆さまへ</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正方形/長方形 61"/>
          <p:cNvSpPr/>
          <p:nvPr/>
        </p:nvSpPr>
        <p:spPr>
          <a:xfrm>
            <a:off x="180070" y="5238527"/>
            <a:ext cx="6840760" cy="324000"/>
          </a:xfrm>
          <a:prstGeom prst="rect">
            <a:avLst/>
          </a:prstGeom>
          <a:solidFill>
            <a:srgbClr val="E46C0A"/>
          </a:solidFill>
          <a:ln w="3810">
            <a:noFill/>
          </a:ln>
        </p:spPr>
        <p:txBody>
          <a:bodyPr wrap="square" lIns="72000" tIns="72000" rIns="36000" bIns="36000" anchor="ctr">
            <a:noAutofit/>
          </a:bodyPr>
          <a:lstStyle/>
          <a:p>
            <a:r>
              <a:rPr lang="en-US" altLang="ja-JP" sz="16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２．補助金の対象となる要件は？</a:t>
            </a:r>
            <a:endPar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正方形/長方形 62"/>
          <p:cNvSpPr/>
          <p:nvPr/>
        </p:nvSpPr>
        <p:spPr>
          <a:xfrm>
            <a:off x="180450" y="5543974"/>
            <a:ext cx="6840000" cy="355481"/>
          </a:xfrm>
          <a:prstGeom prst="rect">
            <a:avLst/>
          </a:prstGeom>
        </p:spPr>
        <p:txBody>
          <a:bodyPr wrap="square" lIns="95637" tIns="36000" rIns="95637" bIns="47819">
            <a:spAutoFit/>
          </a:bodyPr>
          <a:lstStyle/>
          <a:p>
            <a:pPr lvl="0">
              <a:lnSpc>
                <a:spcPct val="110000"/>
              </a:lnSpc>
            </a:pPr>
            <a:r>
              <a:rPr lang="en-US" altLang="ja-JP" sz="1600" b="1"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600" b="1"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以下の要件を満たすと、補助金を受け取ることができます。</a:t>
            </a:r>
            <a:endParaRPr lang="en-US" altLang="ja-JP"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角丸四角形 35"/>
          <p:cNvSpPr/>
          <p:nvPr/>
        </p:nvSpPr>
        <p:spPr>
          <a:xfrm>
            <a:off x="360450" y="5971405"/>
            <a:ext cx="6480000" cy="576000"/>
          </a:xfrm>
          <a:prstGeom prst="roundRect">
            <a:avLst>
              <a:gd name="adj" fmla="val 15461"/>
            </a:avLst>
          </a:prstGeom>
          <a:solidFill>
            <a:schemeClr val="bg1"/>
          </a:solidFill>
          <a:ln w="28575">
            <a:noFill/>
          </a:ln>
        </p:spPr>
        <p:style>
          <a:lnRef idx="2">
            <a:schemeClr val="accent5"/>
          </a:lnRef>
          <a:fillRef idx="1">
            <a:schemeClr val="lt1"/>
          </a:fillRef>
          <a:effectRef idx="0">
            <a:schemeClr val="accent5"/>
          </a:effectRef>
          <a:fontRef idx="minor">
            <a:schemeClr val="dk1"/>
          </a:fontRef>
        </p:style>
        <p:txBody>
          <a:bodyPr lIns="95637" tIns="47819" rIns="95637" bIns="36000" rtlCol="0" anchor="ctr"/>
          <a:lstStyle/>
          <a:p>
            <a:pPr marL="144000" indent="-144000">
              <a:lnSpc>
                <a:spcPct val="110000"/>
              </a:lnSpc>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介護職員処遇改善加算</a:t>
            </a:r>
            <a:r>
              <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100" b="1"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1100" b="1"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のいずれかを取得</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していること</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600"/>
              </a:spcBef>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◆令和４年２月サービス提供分からの取得が必要です。</a:t>
            </a:r>
            <a:endPar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角丸四角形 36"/>
          <p:cNvSpPr/>
          <p:nvPr/>
        </p:nvSpPr>
        <p:spPr>
          <a:xfrm>
            <a:off x="360450" y="6613320"/>
            <a:ext cx="6480000" cy="1584000"/>
          </a:xfrm>
          <a:prstGeom prst="roundRect">
            <a:avLst>
              <a:gd name="adj" fmla="val 7939"/>
            </a:avLst>
          </a:prstGeom>
          <a:solidFill>
            <a:schemeClr val="bg1"/>
          </a:solidFill>
          <a:ln w="28575">
            <a:noFill/>
          </a:ln>
        </p:spPr>
        <p:style>
          <a:lnRef idx="2">
            <a:schemeClr val="accent5"/>
          </a:lnRef>
          <a:fillRef idx="1">
            <a:schemeClr val="lt1"/>
          </a:fillRef>
          <a:effectRef idx="0">
            <a:schemeClr val="accent5"/>
          </a:effectRef>
          <a:fontRef idx="minor">
            <a:schemeClr val="dk1"/>
          </a:fontRef>
        </p:style>
        <p:txBody>
          <a:bodyPr lIns="95637" tIns="47819" rIns="95637" bIns="36000" rtlCol="0" anchor="ctr"/>
          <a:lstStyle/>
          <a:p>
            <a:pPr marL="144000" indent="-144000">
              <a:lnSpc>
                <a:spcPct val="110000"/>
              </a:lnSpc>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②原則として、</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令和４年２月分から賃金改善を実施</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すること</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ただし、就業</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規則等の改正が間に合わない場合は</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令和４年３月分とまとめて２月分の賃金改善を行うこともできま</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600"/>
              </a:spcBef>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③の要件にかかわらず</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、令和４年</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２・３月分は一時金等による賃金改善も</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認めます。</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300"/>
              </a:spcBef>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◆令和４年２・３月分から</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賃金改善を実施した旨を記載した用紙を都道府県に</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提出してください。</a:t>
            </a:r>
            <a:endPar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300"/>
              </a:spcBef>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◆令和４年２・３月分として見込まれる補助金額のすべてを、</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令和４年</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２・３月分</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の賃金改善に充てる必要はありません（</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３をご参照ください</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角丸四角形 37"/>
          <p:cNvSpPr/>
          <p:nvPr/>
        </p:nvSpPr>
        <p:spPr>
          <a:xfrm>
            <a:off x="360450" y="8269320"/>
            <a:ext cx="6480000" cy="1836000"/>
          </a:xfrm>
          <a:prstGeom prst="roundRect">
            <a:avLst>
              <a:gd name="adj" fmla="val 5834"/>
            </a:avLst>
          </a:prstGeom>
          <a:solidFill>
            <a:schemeClr val="bg1"/>
          </a:solidFill>
          <a:ln w="28575">
            <a:noFill/>
          </a:ln>
        </p:spPr>
        <p:style>
          <a:lnRef idx="2">
            <a:schemeClr val="accent5"/>
          </a:lnRef>
          <a:fillRef idx="1">
            <a:schemeClr val="lt1"/>
          </a:fillRef>
          <a:effectRef idx="0">
            <a:schemeClr val="accent5"/>
          </a:effectRef>
          <a:fontRef idx="minor">
            <a:schemeClr val="dk1"/>
          </a:fontRef>
        </p:style>
        <p:txBody>
          <a:bodyPr lIns="95637" tIns="47819" rIns="0" bIns="36000" rtlCol="0" anchor="ctr"/>
          <a:lstStyle/>
          <a:p>
            <a:pPr marL="144000" indent="-144000">
              <a:lnSpc>
                <a:spcPct val="110000"/>
              </a:lnSpc>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補助金の全額を賃金改善に充てる</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こと</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かつ、賃金改善の合計額の</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３分の２以上</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ベースアップ等に充てる</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こと</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600"/>
              </a:spcBef>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◆ベースアップ等とは、「</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基本給」または「決まって毎月支払われる手当</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」の引き上げをいいます。</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300"/>
              </a:spcBef>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介護職員</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」の賃金改善総額・「</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その他の職員</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」の賃金改善総額のどちら</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も</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その３分の２以上をベースアップ</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等に</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充てることが必要です。</a:t>
            </a:r>
            <a:endPar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300"/>
              </a:spcBef>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ベースアップ等に充てた額以外の分は、賞与・一時金等による賃金改善に充てることで、</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0"/>
              </a:spcBef>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全体</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として、補助金の額を上回る賃金改善を行うことが</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必要です。</a:t>
            </a:r>
            <a:endPar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300"/>
              </a:spcBef>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◆処遇改善計画書と実績</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報告書</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「月額の賃金改善額の総額」を</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記載してください。</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正方形/長方形 38"/>
          <p:cNvSpPr/>
          <p:nvPr/>
        </p:nvSpPr>
        <p:spPr>
          <a:xfrm>
            <a:off x="180070" y="1986076"/>
            <a:ext cx="6840760" cy="324000"/>
          </a:xfrm>
          <a:prstGeom prst="rect">
            <a:avLst/>
          </a:prstGeom>
          <a:solidFill>
            <a:srgbClr val="E46C0A"/>
          </a:solidFill>
          <a:ln w="3810">
            <a:noFill/>
          </a:ln>
        </p:spPr>
        <p:txBody>
          <a:bodyPr wrap="square" lIns="72000" tIns="72000" rIns="36000" bIns="36000" anchor="ctr">
            <a:noAutofit/>
          </a:bodyPr>
          <a:lstStyle/>
          <a:p>
            <a:r>
              <a:rPr lang="en-US" altLang="ja-JP" sz="16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１．補助金の額はどのように決められるの？</a:t>
            </a:r>
            <a:endPar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正方形/長方形 40"/>
          <p:cNvSpPr/>
          <p:nvPr/>
        </p:nvSpPr>
        <p:spPr>
          <a:xfrm>
            <a:off x="180450" y="2302969"/>
            <a:ext cx="6840000" cy="367415"/>
          </a:xfrm>
          <a:prstGeom prst="rect">
            <a:avLst/>
          </a:prstGeom>
          <a:ln>
            <a:noFill/>
          </a:ln>
        </p:spPr>
        <p:txBody>
          <a:bodyPr wrap="square" lIns="95637" tIns="36000" rIns="95637" bIns="47819">
            <a:spAutoFit/>
          </a:bodyPr>
          <a:lstStyle/>
          <a:p>
            <a:pPr lvl="0">
              <a:lnSpc>
                <a:spcPct val="110000"/>
              </a:lnSpc>
            </a:pPr>
            <a:r>
              <a:rPr lang="en-US" altLang="ja-JP" sz="1600" b="1"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600" b="1"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b="1"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各事業所</a:t>
            </a:r>
            <a:r>
              <a:rPr lang="ja-JP" altLang="en-US"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の総報酬</a:t>
            </a:r>
            <a:r>
              <a:rPr lang="ja-JP" altLang="en-US" b="1"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に、サービスごとに設定した交付率を</a:t>
            </a:r>
            <a:r>
              <a:rPr lang="ja-JP" altLang="en-US"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乗じた額を</a:t>
            </a:r>
            <a:r>
              <a:rPr lang="ja-JP" altLang="en-US" b="1"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支給します。</a:t>
            </a:r>
            <a:endParaRPr lang="en-US" altLang="ja-JP"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角丸四角形 41"/>
          <p:cNvSpPr/>
          <p:nvPr/>
        </p:nvSpPr>
        <p:spPr>
          <a:xfrm>
            <a:off x="756134" y="3126328"/>
            <a:ext cx="2628000" cy="503207"/>
          </a:xfrm>
          <a:prstGeom prst="roundRect">
            <a:avLst>
              <a:gd name="adj" fmla="val 5760"/>
            </a:avLst>
          </a:prstGeom>
          <a:solidFill>
            <a:srgbClr val="D9D9FF"/>
          </a:solidFill>
          <a:ln w="19050">
            <a:solidFill>
              <a:srgbClr val="9999FF"/>
            </a:solidFill>
          </a:ln>
        </p:spPr>
        <p:style>
          <a:lnRef idx="2">
            <a:schemeClr val="accent5"/>
          </a:lnRef>
          <a:fillRef idx="1">
            <a:schemeClr val="lt1"/>
          </a:fillRef>
          <a:effectRef idx="0">
            <a:schemeClr val="accent5"/>
          </a:effectRef>
          <a:fontRef idx="minor">
            <a:schemeClr val="dk1"/>
          </a:fontRef>
        </p:style>
        <p:txBody>
          <a:bodyPr lIns="0" tIns="47819" rIns="0" bIns="47819" rtlCol="0" anchor="b"/>
          <a:lstStyle/>
          <a:p>
            <a:pPr algn="ct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ある月の総報酬</a:t>
            </a: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spcBef>
                <a:spcPts val="300"/>
              </a:spcBef>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（｛基本報酬＋加算減算｝</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乗算 4"/>
          <p:cNvSpPr/>
          <p:nvPr/>
        </p:nvSpPr>
        <p:spPr>
          <a:xfrm>
            <a:off x="3503648" y="3215931"/>
            <a:ext cx="324000" cy="324000"/>
          </a:xfrm>
          <a:prstGeom prst="mathMultiply">
            <a:avLst>
              <a:gd name="adj1" fmla="val 17931"/>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角丸四角形 44"/>
          <p:cNvSpPr/>
          <p:nvPr/>
        </p:nvSpPr>
        <p:spPr>
          <a:xfrm>
            <a:off x="3930426" y="3126328"/>
            <a:ext cx="766030" cy="503207"/>
          </a:xfrm>
          <a:prstGeom prst="roundRect">
            <a:avLst>
              <a:gd name="adj" fmla="val 5760"/>
            </a:avLst>
          </a:prstGeom>
          <a:solidFill>
            <a:schemeClr val="accent3">
              <a:lumMod val="75000"/>
            </a:schemeClr>
          </a:solidFill>
          <a:ln w="19050">
            <a:noFill/>
          </a:ln>
        </p:spPr>
        <p:style>
          <a:lnRef idx="2">
            <a:schemeClr val="accent5"/>
          </a:lnRef>
          <a:fillRef idx="1">
            <a:schemeClr val="lt1"/>
          </a:fillRef>
          <a:effectRef idx="0">
            <a:schemeClr val="accent5"/>
          </a:effectRef>
          <a:fontRef idx="minor">
            <a:schemeClr val="dk1"/>
          </a:fontRef>
        </p:style>
        <p:txBody>
          <a:bodyPr lIns="0" tIns="47819" rIns="0" bIns="47819" rtlCol="0" anchor="ctr"/>
          <a:lstStyle/>
          <a:p>
            <a:pPr algn="ctr"/>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交付率</a:t>
            </a:r>
            <a:endParaRPr lang="en-US" altLang="ja-JP"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等号 7"/>
          <p:cNvSpPr/>
          <p:nvPr/>
        </p:nvSpPr>
        <p:spPr>
          <a:xfrm>
            <a:off x="4835238" y="3215931"/>
            <a:ext cx="324000" cy="324000"/>
          </a:xfrm>
          <a:prstGeom prst="mathEqual">
            <a:avLst>
              <a:gd name="adj1" fmla="val 19654"/>
              <a:gd name="adj2" fmla="val 17349"/>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7" name="角丸四角形 46"/>
          <p:cNvSpPr/>
          <p:nvPr/>
        </p:nvSpPr>
        <p:spPr>
          <a:xfrm>
            <a:off x="5298020" y="3126328"/>
            <a:ext cx="966726" cy="503207"/>
          </a:xfrm>
          <a:prstGeom prst="roundRect">
            <a:avLst>
              <a:gd name="adj" fmla="val 5760"/>
            </a:avLst>
          </a:prstGeom>
          <a:solidFill>
            <a:srgbClr val="E46C0A"/>
          </a:solidFill>
          <a:ln w="38100">
            <a:noFill/>
          </a:ln>
        </p:spPr>
        <p:style>
          <a:lnRef idx="2">
            <a:schemeClr val="accent5"/>
          </a:lnRef>
          <a:fillRef idx="1">
            <a:schemeClr val="lt1"/>
          </a:fillRef>
          <a:effectRef idx="0">
            <a:schemeClr val="accent5"/>
          </a:effectRef>
          <a:fontRef idx="minor">
            <a:schemeClr val="dk1"/>
          </a:fontRef>
        </p:style>
        <p:txBody>
          <a:bodyPr lIns="0" tIns="47819" rIns="0" bIns="36000" rtlCol="0" anchor="ctr"/>
          <a:lstStyle/>
          <a:p>
            <a:pPr algn="ct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補助額</a:t>
            </a:r>
            <a:endParaRPr lang="en-US" altLang="ja-JP"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1" name="図 20"/>
          <p:cNvPicPr>
            <a:picLocks noChangeAspect="1"/>
          </p:cNvPicPr>
          <p:nvPr/>
        </p:nvPicPr>
        <p:blipFill rotWithShape="1">
          <a:blip r:embed="rId3"/>
          <a:srcRect r="44911" b="-3571"/>
          <a:stretch/>
        </p:blipFill>
        <p:spPr>
          <a:xfrm>
            <a:off x="5515250" y="17947"/>
            <a:ext cx="1512168" cy="321591"/>
          </a:xfrm>
          <a:prstGeom prst="rect">
            <a:avLst/>
          </a:prstGeom>
        </p:spPr>
      </p:pic>
      <p:sp>
        <p:nvSpPr>
          <p:cNvPr id="4" name="テキスト ボックス 3"/>
          <p:cNvSpPr txBox="1"/>
          <p:nvPr/>
        </p:nvSpPr>
        <p:spPr>
          <a:xfrm>
            <a:off x="2538974" y="3323518"/>
            <a:ext cx="697627" cy="348813"/>
          </a:xfrm>
          <a:prstGeom prst="rect">
            <a:avLst/>
          </a:prstGeom>
          <a:noFill/>
        </p:spPr>
        <p:txBody>
          <a:bodyPr wrap="none" rtlCol="0" anchor="ctr">
            <a:spAutoFit/>
          </a:bodyPr>
          <a:lstStyle/>
          <a:p>
            <a:pPr algn="ctr">
              <a:lnSpc>
                <a:spcPts val="1000"/>
              </a:lnSpc>
            </a:pPr>
            <a:r>
              <a:rPr kumimoji="1" lang="ja-JP" altLang="en-US" sz="1000" dirty="0" smtClean="0">
                <a:latin typeface="メイリオ" panose="020B0604030504040204" pitchFamily="50" charset="-128"/>
                <a:ea typeface="メイリオ" panose="020B0604030504040204" pitchFamily="50" charset="-128"/>
              </a:rPr>
              <a:t>１単位の</a:t>
            </a:r>
            <a:endParaRPr kumimoji="1" lang="en-US" altLang="ja-JP" sz="1000" dirty="0" smtClean="0">
              <a:latin typeface="メイリオ" panose="020B0604030504040204" pitchFamily="50" charset="-128"/>
              <a:ea typeface="メイリオ" panose="020B0604030504040204" pitchFamily="50" charset="-128"/>
            </a:endParaRPr>
          </a:p>
          <a:p>
            <a:pPr algn="ctr">
              <a:lnSpc>
                <a:spcPts val="1000"/>
              </a:lnSpc>
            </a:pPr>
            <a:r>
              <a:rPr kumimoji="1" lang="ja-JP" altLang="en-US" sz="1000" dirty="0" smtClean="0">
                <a:latin typeface="メイリオ" panose="020B0604030504040204" pitchFamily="50" charset="-128"/>
                <a:ea typeface="メイリオ" panose="020B0604030504040204" pitchFamily="50" charset="-128"/>
              </a:rPr>
              <a:t>単価</a:t>
            </a:r>
            <a:endParaRPr kumimoji="1" lang="ja-JP" altLang="en-US" sz="1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029155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正方形/長方形 88"/>
          <p:cNvSpPr/>
          <p:nvPr/>
        </p:nvSpPr>
        <p:spPr>
          <a:xfrm>
            <a:off x="179310" y="7044380"/>
            <a:ext cx="6840760" cy="1800000"/>
          </a:xfrm>
          <a:prstGeom prst="rect">
            <a:avLst/>
          </a:prstGeom>
          <a:solidFill>
            <a:schemeClr val="bg2"/>
          </a:solidFill>
        </p:spPr>
        <p:txBody>
          <a:bodyPr wrap="square" lIns="72000" tIns="108000" rIns="72000" bIns="36000">
            <a:spAutoFit/>
          </a:bodyPr>
          <a:lstStyle/>
          <a:p>
            <a:pPr marL="288000" lvl="0" indent="-14400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195009" y="9101799"/>
            <a:ext cx="6840760" cy="847718"/>
          </a:xfrm>
          <a:prstGeom prst="rect">
            <a:avLst/>
          </a:prstGeom>
          <a:ln w="22225">
            <a:noFill/>
          </a:ln>
        </p:spPr>
        <p:style>
          <a:lnRef idx="2">
            <a:schemeClr val="accent5"/>
          </a:lnRef>
          <a:fillRef idx="1">
            <a:schemeClr val="lt1"/>
          </a:fillRef>
          <a:effectRef idx="0">
            <a:schemeClr val="accent5"/>
          </a:effectRef>
          <a:fontRef idx="minor">
            <a:schemeClr val="dk1"/>
          </a:fontRef>
        </p:style>
        <p:txBody>
          <a:bodyPr wrap="square" lIns="72000" tIns="72000" rIns="72000" bIns="36000">
            <a:spAutoFit/>
          </a:bodyPr>
          <a:lstStyle/>
          <a:p>
            <a:pPr lvl="0"/>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お問い合わせ先</a:t>
            </a:r>
            <a:endPar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180070" y="249884"/>
            <a:ext cx="6840760" cy="355276"/>
          </a:xfrm>
          <a:prstGeom prst="rect">
            <a:avLst/>
          </a:prstGeom>
          <a:solidFill>
            <a:srgbClr val="E46C0A"/>
          </a:solidFill>
          <a:ln w="3810">
            <a:noFill/>
          </a:ln>
        </p:spPr>
        <p:txBody>
          <a:bodyPr wrap="square" lIns="72000" tIns="72000" rIns="36000" bIns="36000" anchor="ctr">
            <a:noAutofit/>
          </a:bodyPr>
          <a:lstStyle/>
          <a:p>
            <a:r>
              <a:rPr lang="en-US" altLang="ja-JP" sz="16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３．事業所内での補助金の配分方法は？</a:t>
            </a:r>
            <a:endPar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正方形/長方形 40"/>
          <p:cNvSpPr/>
          <p:nvPr/>
        </p:nvSpPr>
        <p:spPr>
          <a:xfrm>
            <a:off x="180070" y="594011"/>
            <a:ext cx="6840000" cy="367415"/>
          </a:xfrm>
          <a:prstGeom prst="rect">
            <a:avLst/>
          </a:prstGeom>
        </p:spPr>
        <p:txBody>
          <a:bodyPr wrap="square" lIns="95637" tIns="47819" rIns="95637" bIns="47819">
            <a:spAutoFit/>
          </a:bodyPr>
          <a:lstStyle/>
          <a:p>
            <a:pPr lvl="0">
              <a:lnSpc>
                <a:spcPct val="110000"/>
              </a:lnSpc>
            </a:pPr>
            <a:r>
              <a:rPr lang="en-US" altLang="ja-JP" sz="1600" b="1"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600" b="1"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b="1" spc="-30"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介護職員の処遇改善を目的とした補助金であることを十分に踏まえた配分をお願いします。</a:t>
            </a:r>
            <a:endParaRPr lang="en-US" altLang="ja-JP" b="1" spc="-3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正方形/長方形 48"/>
          <p:cNvSpPr/>
          <p:nvPr/>
        </p:nvSpPr>
        <p:spPr>
          <a:xfrm>
            <a:off x="180070" y="2106179"/>
            <a:ext cx="6840760" cy="355276"/>
          </a:xfrm>
          <a:prstGeom prst="rect">
            <a:avLst/>
          </a:prstGeom>
          <a:solidFill>
            <a:srgbClr val="E46C0A"/>
          </a:solidFill>
          <a:ln w="3810">
            <a:noFill/>
          </a:ln>
        </p:spPr>
        <p:txBody>
          <a:bodyPr wrap="square" lIns="72000" tIns="72000" rIns="36000" bIns="36000" anchor="ctr">
            <a:noAutofit/>
          </a:bodyPr>
          <a:lstStyle/>
          <a:p>
            <a:r>
              <a:rPr lang="en-US" altLang="ja-JP" sz="16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４．補助金の申請手続きは？</a:t>
            </a:r>
            <a:endPar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正方形/長方形 49"/>
          <p:cNvSpPr/>
          <p:nvPr/>
        </p:nvSpPr>
        <p:spPr>
          <a:xfrm>
            <a:off x="180070" y="2450306"/>
            <a:ext cx="6840000" cy="367415"/>
          </a:xfrm>
          <a:prstGeom prst="rect">
            <a:avLst/>
          </a:prstGeom>
        </p:spPr>
        <p:txBody>
          <a:bodyPr wrap="square" lIns="95637" tIns="47819" rIns="95637" bIns="47819">
            <a:spAutoFit/>
          </a:bodyPr>
          <a:lstStyle/>
          <a:p>
            <a:pPr lvl="0">
              <a:lnSpc>
                <a:spcPct val="110000"/>
              </a:lnSpc>
            </a:pPr>
            <a:r>
              <a:rPr lang="en-US" altLang="ja-JP" sz="1600"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600"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４．</a:t>
            </a:r>
            <a:r>
              <a:rPr lang="ja-JP" altLang="en-US"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事業所が都道府県に対して申請を行います。補助金は国保連</a:t>
            </a:r>
            <a:r>
              <a:rPr lang="ja-JP" altLang="en-US" sz="1100"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調整中）</a:t>
            </a:r>
            <a:r>
              <a:rPr lang="ja-JP" altLang="en-US" sz="1100"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支払います。</a:t>
            </a:r>
            <a:endParaRPr lang="en-US" altLang="ja-JP"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正方形/長方形 53"/>
          <p:cNvSpPr/>
          <p:nvPr/>
        </p:nvSpPr>
        <p:spPr>
          <a:xfrm>
            <a:off x="180069" y="2846318"/>
            <a:ext cx="6840001" cy="3094487"/>
          </a:xfrm>
          <a:prstGeom prst="rect">
            <a:avLst/>
          </a:prstGeom>
          <a:solidFill>
            <a:schemeClr val="bg2"/>
          </a:solidFill>
        </p:spPr>
        <p:txBody>
          <a:bodyPr wrap="square" lIns="72000" tIns="72000" rIns="72000" bIns="36000">
            <a:spAutoFit/>
          </a:bodyPr>
          <a:lstStyle/>
          <a:p>
            <a:pPr marL="288000" lvl="0" indent="-144000">
              <a:lnSpc>
                <a:spcPct val="1100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●補助金を申請する場合、事</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業者</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都道府県に計画書を提出</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してください。</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申請が認可されると、都道府県から支払いの</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委託を受けた</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国保連</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調整中）</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が補助金を事業者に</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支払います</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300"/>
              </a:spcBef>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●介護報酬関係で市町村に届け出を行うサービス事業者も、</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この補助金の届出先は都道府県</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です。</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600"/>
              </a:spcBef>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●補助期間終了後、事業所は</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都道府県に実績報告書を提出</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する必要があります。</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（要件を満たさない場合は、補助金の返還が必要となることがあります。）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600"/>
              </a:spcBef>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正方形/長方形 54"/>
          <p:cNvSpPr/>
          <p:nvPr/>
        </p:nvSpPr>
        <p:spPr>
          <a:xfrm>
            <a:off x="180450" y="954051"/>
            <a:ext cx="6840000" cy="967170"/>
          </a:xfrm>
          <a:prstGeom prst="rect">
            <a:avLst/>
          </a:prstGeom>
          <a:solidFill>
            <a:schemeClr val="bg2"/>
          </a:solidFill>
        </p:spPr>
        <p:txBody>
          <a:bodyPr wrap="square" lIns="72000" tIns="72000" rIns="72000" bIns="36000">
            <a:spAutoFit/>
          </a:bodyPr>
          <a:lstStyle/>
          <a:p>
            <a:pPr marL="288000" lvl="0" indent="-144000">
              <a:lnSpc>
                <a:spcPct val="1100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事業所で、介護職員だけでなくその他の職員の賃金改善にも充てる場合は、</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　介護</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職員の処遇改善を目的とした補助金であること</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を十分に踏まえた配分をお願いします。</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600"/>
              </a:spcBef>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●令和４年２月分から９月分の</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補助金の合計額を上回る賃金改善を行うことが必要です</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0"/>
              </a:spcBef>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（月ごとの賃金改善額がその月の補助金額を上回る必要はありません。）</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6" name="直線矢印コネクタ 55"/>
          <p:cNvCxnSpPr/>
          <p:nvPr/>
        </p:nvCxnSpPr>
        <p:spPr>
          <a:xfrm>
            <a:off x="2196422" y="5468881"/>
            <a:ext cx="1152000" cy="0"/>
          </a:xfrm>
          <a:prstGeom prst="straightConnector1">
            <a:avLst/>
          </a:prstGeom>
          <a:ln w="31750">
            <a:solidFill>
              <a:schemeClr val="bg1">
                <a:lumMod val="65000"/>
              </a:schemeClr>
            </a:solidFill>
            <a:tailEnd type="arrow" w="med" len="sm"/>
          </a:ln>
        </p:spPr>
        <p:style>
          <a:lnRef idx="1">
            <a:schemeClr val="accent1"/>
          </a:lnRef>
          <a:fillRef idx="0">
            <a:schemeClr val="accent1"/>
          </a:fillRef>
          <a:effectRef idx="0">
            <a:schemeClr val="accent1"/>
          </a:effectRef>
          <a:fontRef idx="minor">
            <a:schemeClr val="tx1"/>
          </a:fontRef>
        </p:style>
      </p:cxnSp>
      <p:sp>
        <p:nvSpPr>
          <p:cNvPr id="58" name="正方形/長方形 57"/>
          <p:cNvSpPr/>
          <p:nvPr/>
        </p:nvSpPr>
        <p:spPr>
          <a:xfrm>
            <a:off x="2254561" y="4543471"/>
            <a:ext cx="1000943" cy="258155"/>
          </a:xfrm>
          <a:prstGeom prst="rect">
            <a:avLst/>
          </a:prstGeom>
        </p:spPr>
        <p:txBody>
          <a:bodyPr wrap="square" lIns="95637" tIns="47819" rIns="95637" bIns="47819">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①計画書提出</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3" name="直線矢印コネクタ 62"/>
          <p:cNvCxnSpPr/>
          <p:nvPr/>
        </p:nvCxnSpPr>
        <p:spPr>
          <a:xfrm>
            <a:off x="2196422" y="4787490"/>
            <a:ext cx="1152000" cy="0"/>
          </a:xfrm>
          <a:prstGeom prst="straightConnector1">
            <a:avLst/>
          </a:prstGeom>
          <a:ln w="31750">
            <a:solidFill>
              <a:schemeClr val="bg1">
                <a:lumMod val="65000"/>
              </a:schemeClr>
            </a:solidFill>
            <a:headEnd type="arrow" w="med" len="sm"/>
            <a:tailEnd type="none"/>
          </a:ln>
        </p:spPr>
        <p:style>
          <a:lnRef idx="1">
            <a:schemeClr val="accent1"/>
          </a:lnRef>
          <a:fillRef idx="0">
            <a:schemeClr val="accent1"/>
          </a:fillRef>
          <a:effectRef idx="0">
            <a:schemeClr val="accent1"/>
          </a:effectRef>
          <a:fontRef idx="minor">
            <a:schemeClr val="tx1"/>
          </a:fontRef>
        </p:style>
      </p:cxnSp>
      <p:sp>
        <p:nvSpPr>
          <p:cNvPr id="65" name="正方形/長方形 64"/>
          <p:cNvSpPr/>
          <p:nvPr/>
        </p:nvSpPr>
        <p:spPr>
          <a:xfrm>
            <a:off x="2254561" y="5227547"/>
            <a:ext cx="1000943" cy="258155"/>
          </a:xfrm>
          <a:prstGeom prst="rect">
            <a:avLst/>
          </a:prstGeom>
        </p:spPr>
        <p:txBody>
          <a:bodyPr wrap="square" lIns="95637" tIns="47819" rIns="95637" bIns="47819">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②支払い</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6" name="角丸四角形 65"/>
          <p:cNvSpPr/>
          <p:nvPr/>
        </p:nvSpPr>
        <p:spPr>
          <a:xfrm>
            <a:off x="5184834" y="4945799"/>
            <a:ext cx="990605" cy="396044"/>
          </a:xfrm>
          <a:prstGeom prst="roundRect">
            <a:avLst>
              <a:gd name="adj" fmla="val 15461"/>
            </a:avLst>
          </a:prstGeom>
          <a:solidFill>
            <a:schemeClr val="bg1"/>
          </a:solidFill>
          <a:ln w="28575">
            <a:solidFill>
              <a:srgbClr val="66BAB7"/>
            </a:solidFill>
          </a:ln>
        </p:spPr>
        <p:style>
          <a:lnRef idx="2">
            <a:schemeClr val="accent5"/>
          </a:lnRef>
          <a:fillRef idx="1">
            <a:schemeClr val="lt1"/>
          </a:fillRef>
          <a:effectRef idx="0">
            <a:schemeClr val="accent5"/>
          </a:effectRef>
          <a:fontRef idx="minor">
            <a:schemeClr val="dk1"/>
          </a:fontRef>
        </p:style>
        <p:txBody>
          <a:bodyPr lIns="95637" tIns="72000" rIns="95637" bIns="36000" rtlCol="0" anchor="ctr"/>
          <a:lstStyle/>
          <a:p>
            <a:pPr algn="ct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介護職員等</a:t>
            </a:r>
            <a:endParaRPr lang="ja-JP" altLang="en-US" sz="11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8" name="フローチャート : 結合子 61"/>
          <p:cNvSpPr/>
          <p:nvPr/>
        </p:nvSpPr>
        <p:spPr>
          <a:xfrm>
            <a:off x="1410472" y="5276710"/>
            <a:ext cx="720000" cy="504000"/>
          </a:xfrm>
          <a:prstGeom prst="flowChartConnector">
            <a:avLst/>
          </a:prstGeom>
          <a:solidFill>
            <a:srgbClr val="103185"/>
          </a:solidFill>
          <a:ln w="38100">
            <a:noFill/>
          </a:ln>
        </p:spPr>
        <p:style>
          <a:lnRef idx="2">
            <a:schemeClr val="accent5"/>
          </a:lnRef>
          <a:fillRef idx="1">
            <a:schemeClr val="lt1"/>
          </a:fillRef>
          <a:effectRef idx="0">
            <a:schemeClr val="accent5"/>
          </a:effectRef>
          <a:fontRef idx="minor">
            <a:schemeClr val="dk1"/>
          </a:fontRef>
        </p:style>
        <p:txBody>
          <a:bodyPr wrap="none" lIns="0" tIns="47819" rIns="0" bIns="47819" rtlCol="0" anchor="ctr"/>
          <a:lstStyle/>
          <a:p>
            <a:r>
              <a:rPr lang="ja-JP" altLang="en-US" sz="1100" b="1" spc="3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国保連</a:t>
            </a:r>
            <a:endParaRPr lang="ja-JP" altLang="en-US" sz="1100"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0" name="正方形/長方形 69"/>
          <p:cNvSpPr/>
          <p:nvPr/>
        </p:nvSpPr>
        <p:spPr>
          <a:xfrm>
            <a:off x="4155144" y="4837837"/>
            <a:ext cx="1151318" cy="234286"/>
          </a:xfrm>
          <a:prstGeom prst="rect">
            <a:avLst/>
          </a:prstGeom>
          <a:noFill/>
        </p:spPr>
        <p:txBody>
          <a:bodyPr wrap="square" lIns="36000" tIns="36000" rIns="36000" bIns="36000">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③賃金改善</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1" name="角丸四角形 70"/>
          <p:cNvSpPr/>
          <p:nvPr/>
        </p:nvSpPr>
        <p:spPr>
          <a:xfrm>
            <a:off x="3423932" y="4765702"/>
            <a:ext cx="900000" cy="720000"/>
          </a:xfrm>
          <a:prstGeom prst="roundRect">
            <a:avLst>
              <a:gd name="adj" fmla="val 12047"/>
            </a:avLst>
          </a:prstGeom>
          <a:solidFill>
            <a:srgbClr val="66BAB7"/>
          </a:solidFill>
          <a:ln w="28575">
            <a:noFill/>
          </a:ln>
        </p:spPr>
        <p:style>
          <a:lnRef idx="2">
            <a:schemeClr val="accent5"/>
          </a:lnRef>
          <a:fillRef idx="1">
            <a:schemeClr val="lt1"/>
          </a:fillRef>
          <a:effectRef idx="0">
            <a:schemeClr val="accent5"/>
          </a:effectRef>
          <a:fontRef idx="minor">
            <a:schemeClr val="dk1"/>
          </a:fontRef>
        </p:style>
        <p:txBody>
          <a:bodyPr lIns="95637" tIns="72000" rIns="95637" bIns="47819" rtlCol="0" anchor="ctr"/>
          <a:lstStyle/>
          <a:p>
            <a:pPr algn="ctr"/>
            <a:r>
              <a:rPr lang="ja-JP" altLang="en-US"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事業者</a:t>
            </a:r>
          </a:p>
        </p:txBody>
      </p:sp>
      <p:sp>
        <p:nvSpPr>
          <p:cNvPr id="72" name="フローチャート : 結合子 21"/>
          <p:cNvSpPr/>
          <p:nvPr/>
        </p:nvSpPr>
        <p:spPr>
          <a:xfrm>
            <a:off x="1410472" y="4507467"/>
            <a:ext cx="720000" cy="504000"/>
          </a:xfrm>
          <a:prstGeom prst="flowChartConnector">
            <a:avLst/>
          </a:prstGeom>
          <a:solidFill>
            <a:srgbClr val="103185"/>
          </a:solidFill>
          <a:ln w="38100">
            <a:noFill/>
          </a:ln>
        </p:spPr>
        <p:style>
          <a:lnRef idx="2">
            <a:schemeClr val="accent5"/>
          </a:lnRef>
          <a:fillRef idx="1">
            <a:schemeClr val="lt1"/>
          </a:fillRef>
          <a:effectRef idx="0">
            <a:schemeClr val="accent5"/>
          </a:effectRef>
          <a:fontRef idx="minor">
            <a:schemeClr val="dk1"/>
          </a:fontRef>
        </p:style>
        <p:txBody>
          <a:bodyPr wrap="none" lIns="0" tIns="36000" rIns="0" bIns="47819" rtlCol="0" anchor="ctr"/>
          <a:lstStyle/>
          <a:p>
            <a:pPr algn="ctr"/>
            <a:r>
              <a:rPr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都道府県</a:t>
            </a:r>
            <a:endParaRPr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5" name="正方形/長方形 74"/>
          <p:cNvSpPr/>
          <p:nvPr/>
        </p:nvSpPr>
        <p:spPr>
          <a:xfrm>
            <a:off x="762080" y="4222620"/>
            <a:ext cx="2031325" cy="276999"/>
          </a:xfrm>
          <a:prstGeom prst="rect">
            <a:avLst/>
          </a:prstGeom>
        </p:spPr>
        <p:txBody>
          <a:bodyPr wrap="none">
            <a:spAutoFit/>
          </a:bodyPr>
          <a:lstStyle/>
          <a:p>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申請から支払いまでの流れ</a:t>
            </a:r>
            <a:endParaRPr lang="ja-JP" altLang="en-US" dirty="0"/>
          </a:p>
        </p:txBody>
      </p:sp>
      <p:cxnSp>
        <p:nvCxnSpPr>
          <p:cNvPr id="76" name="直線矢印コネクタ 75"/>
          <p:cNvCxnSpPr/>
          <p:nvPr/>
        </p:nvCxnSpPr>
        <p:spPr>
          <a:xfrm>
            <a:off x="1770472" y="5042713"/>
            <a:ext cx="0" cy="231042"/>
          </a:xfrm>
          <a:prstGeom prst="straightConnector1">
            <a:avLst/>
          </a:prstGeom>
          <a:ln w="31750">
            <a:solidFill>
              <a:schemeClr val="tx1">
                <a:lumMod val="50000"/>
                <a:lumOff val="50000"/>
              </a:schemeClr>
            </a:solidFill>
            <a:tailEnd type="arrow" w="med" len="sm"/>
          </a:ln>
        </p:spPr>
        <p:style>
          <a:lnRef idx="1">
            <a:schemeClr val="accent1"/>
          </a:lnRef>
          <a:fillRef idx="0">
            <a:schemeClr val="accent1"/>
          </a:fillRef>
          <a:effectRef idx="0">
            <a:schemeClr val="accent1"/>
          </a:effectRef>
          <a:fontRef idx="minor">
            <a:schemeClr val="tx1"/>
          </a:fontRef>
        </p:style>
      </p:cxnSp>
      <p:sp>
        <p:nvSpPr>
          <p:cNvPr id="79" name="正方形/長方形 78"/>
          <p:cNvSpPr/>
          <p:nvPr/>
        </p:nvSpPr>
        <p:spPr>
          <a:xfrm>
            <a:off x="648122" y="5044939"/>
            <a:ext cx="1151318" cy="226591"/>
          </a:xfrm>
          <a:prstGeom prst="rect">
            <a:avLst/>
          </a:prstGeom>
          <a:noFill/>
        </p:spPr>
        <p:txBody>
          <a:bodyPr wrap="square" lIns="36000" tIns="36000" rIns="36000" bIns="36000">
            <a:spAutoFit/>
          </a:bodyPr>
          <a:lstStyle/>
          <a:p>
            <a:pPr lvl="0" algn="ct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支払いの</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委託</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81" name="直線矢印コネクタ 80"/>
          <p:cNvCxnSpPr/>
          <p:nvPr/>
        </p:nvCxnSpPr>
        <p:spPr>
          <a:xfrm>
            <a:off x="4395774" y="5129667"/>
            <a:ext cx="684000" cy="0"/>
          </a:xfrm>
          <a:prstGeom prst="straightConnector1">
            <a:avLst/>
          </a:prstGeom>
          <a:ln w="31750">
            <a:solidFill>
              <a:schemeClr val="bg1">
                <a:lumMod val="65000"/>
              </a:schemeClr>
            </a:solidFill>
            <a:tailEnd type="arrow" w="med" len="sm"/>
          </a:ln>
        </p:spPr>
        <p:style>
          <a:lnRef idx="1">
            <a:schemeClr val="accent1"/>
          </a:lnRef>
          <a:fillRef idx="0">
            <a:schemeClr val="accent1"/>
          </a:fillRef>
          <a:effectRef idx="0">
            <a:schemeClr val="accent1"/>
          </a:effectRef>
          <a:fontRef idx="minor">
            <a:schemeClr val="tx1"/>
          </a:fontRef>
        </p:style>
      </p:cxnSp>
      <p:sp>
        <p:nvSpPr>
          <p:cNvPr id="84" name="正方形/長方形 83"/>
          <p:cNvSpPr/>
          <p:nvPr/>
        </p:nvSpPr>
        <p:spPr>
          <a:xfrm>
            <a:off x="180070" y="6122989"/>
            <a:ext cx="6840760" cy="355276"/>
          </a:xfrm>
          <a:prstGeom prst="rect">
            <a:avLst/>
          </a:prstGeom>
          <a:solidFill>
            <a:srgbClr val="E46C0A"/>
          </a:solidFill>
          <a:ln w="3810">
            <a:noFill/>
          </a:ln>
        </p:spPr>
        <p:txBody>
          <a:bodyPr wrap="square" lIns="72000" tIns="72000" rIns="36000" bIns="36000" anchor="ctr">
            <a:noAutofit/>
          </a:bodyPr>
          <a:lstStyle/>
          <a:p>
            <a:r>
              <a:rPr lang="en-US" altLang="ja-JP" sz="16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５．補助金の申請・支払いスケジュールは？</a:t>
            </a:r>
            <a:endPar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5" name="正方形/長方形 84"/>
          <p:cNvSpPr/>
          <p:nvPr/>
        </p:nvSpPr>
        <p:spPr>
          <a:xfrm>
            <a:off x="180070" y="6468179"/>
            <a:ext cx="6840000" cy="570548"/>
          </a:xfrm>
          <a:prstGeom prst="rect">
            <a:avLst/>
          </a:prstGeom>
        </p:spPr>
        <p:txBody>
          <a:bodyPr wrap="square" lIns="95637" tIns="47819" rIns="95637" bIns="47819">
            <a:spAutoFit/>
          </a:bodyPr>
          <a:lstStyle/>
          <a:p>
            <a:pPr lvl="0">
              <a:lnSpc>
                <a:spcPct val="110000"/>
              </a:lnSpc>
            </a:pPr>
            <a:r>
              <a:rPr lang="en-US" altLang="ja-JP" sz="1600"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600"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５．</a:t>
            </a:r>
            <a:r>
              <a:rPr lang="ja-JP" altLang="en-US"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令和４年２月に賃上げ開始の報告を行った後のスケジュールは以下の通りです。</a:t>
            </a:r>
            <a:endParaRPr lang="en-US" altLang="ja-JP"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endParaRPr>
          </a:p>
          <a:p>
            <a:pPr marL="558000" lvl="0">
              <a:lnSpc>
                <a:spcPct val="110000"/>
              </a:lnSpc>
            </a:pPr>
            <a:r>
              <a:rPr lang="ja-JP" altLang="en-US"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補助金は、２～４月分がまとめて</a:t>
            </a:r>
            <a:r>
              <a:rPr lang="ja-JP" altLang="en-US"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６月に</a:t>
            </a:r>
            <a:r>
              <a:rPr lang="ja-JP" altLang="en-US"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支払われ、その後</a:t>
            </a:r>
            <a:r>
              <a:rPr lang="en-US" altLang="ja-JP"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月まで毎月支払われます。</a:t>
            </a:r>
            <a:endParaRPr lang="en-US" altLang="ja-JP"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258745479"/>
              </p:ext>
            </p:extLst>
          </p:nvPr>
        </p:nvGraphicFramePr>
        <p:xfrm>
          <a:off x="540110" y="7059963"/>
          <a:ext cx="6048000" cy="1728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235804046"/>
                    </a:ext>
                  </a:extLst>
                </a:gridCol>
                <a:gridCol w="1008000">
                  <a:extLst>
                    <a:ext uri="{9D8B030D-6E8A-4147-A177-3AD203B41FA5}">
                      <a16:colId xmlns:a16="http://schemas.microsoft.com/office/drawing/2014/main" val="3898174300"/>
                    </a:ext>
                  </a:extLst>
                </a:gridCol>
                <a:gridCol w="1008000">
                  <a:extLst>
                    <a:ext uri="{9D8B030D-6E8A-4147-A177-3AD203B41FA5}">
                      <a16:colId xmlns:a16="http://schemas.microsoft.com/office/drawing/2014/main" val="2808867673"/>
                    </a:ext>
                  </a:extLst>
                </a:gridCol>
                <a:gridCol w="1008000">
                  <a:extLst>
                    <a:ext uri="{9D8B030D-6E8A-4147-A177-3AD203B41FA5}">
                      <a16:colId xmlns:a16="http://schemas.microsoft.com/office/drawing/2014/main" val="510988222"/>
                    </a:ext>
                  </a:extLst>
                </a:gridCol>
                <a:gridCol w="1008000">
                  <a:extLst>
                    <a:ext uri="{9D8B030D-6E8A-4147-A177-3AD203B41FA5}">
                      <a16:colId xmlns:a16="http://schemas.microsoft.com/office/drawing/2014/main" val="1379044928"/>
                    </a:ext>
                  </a:extLst>
                </a:gridCol>
                <a:gridCol w="1008000">
                  <a:extLst>
                    <a:ext uri="{9D8B030D-6E8A-4147-A177-3AD203B41FA5}">
                      <a16:colId xmlns:a16="http://schemas.microsoft.com/office/drawing/2014/main" val="3186901009"/>
                    </a:ext>
                  </a:extLst>
                </a:gridCol>
              </a:tblGrid>
              <a:tr h="288000">
                <a:tc gridSpan="5">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令和４年</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ysDot"/>
                      <a:round/>
                      <a:headEnd type="none" w="med" len="med"/>
                      <a:tailEnd type="none" w="med" len="med"/>
                    </a:lnB>
                    <a:noFill/>
                  </a:tcPr>
                </a:tc>
                <a:tc hMerge="1">
                  <a:txBody>
                    <a:bodyPr/>
                    <a:lstStyle/>
                    <a:p>
                      <a:pPr algn="ct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pPr algn="ct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pPr algn="ct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pPr algn="ct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令和５年</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518678244"/>
                  </a:ext>
                </a:extLst>
              </a:tr>
              <a:tr h="288000">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２月</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４月</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６月</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９月</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en-US" altLang="ja-JP" sz="1200" b="0" dirty="0" smtClean="0">
                          <a:solidFill>
                            <a:schemeClr val="tx1"/>
                          </a:solidFill>
                          <a:latin typeface="メイリオ" panose="020B0604030504040204" pitchFamily="50" charset="-128"/>
                          <a:ea typeface="メイリオ" panose="020B0604030504040204" pitchFamily="50" charset="-128"/>
                        </a:rPr>
                        <a:t>11</a:t>
                      </a:r>
                      <a:r>
                        <a:rPr kumimoji="1" lang="ja-JP" altLang="en-US" sz="1200" b="0" dirty="0" smtClean="0">
                          <a:solidFill>
                            <a:schemeClr val="tx1"/>
                          </a:solidFill>
                          <a:latin typeface="メイリオ" panose="020B0604030504040204" pitchFamily="50" charset="-128"/>
                          <a:ea typeface="メイリオ" panose="020B0604030504040204" pitchFamily="50" charset="-128"/>
                        </a:rPr>
                        <a:t>月</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１月</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dash"/>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8969587"/>
                  </a:ext>
                </a:extLst>
              </a:tr>
              <a:tr h="1152000">
                <a:tc>
                  <a:txBody>
                    <a:bodyPr/>
                    <a:lstStyle/>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smtClean="0">
                          <a:solidFill>
                            <a:schemeClr val="tx1"/>
                          </a:solidFill>
                          <a:latin typeface="メイリオ" panose="020B0604030504040204" pitchFamily="50" charset="-128"/>
                          <a:ea typeface="メイリオ" panose="020B0604030504040204" pitchFamily="50" charset="-128"/>
                        </a:rPr>
                        <a:t>賃上げ開始</a:t>
                      </a:r>
                      <a:r>
                        <a:rPr kumimoji="1" lang="ja-JP" altLang="en-US" sz="1100" b="0" spc="300" dirty="0" smtClean="0">
                          <a:solidFill>
                            <a:schemeClr val="tx1"/>
                          </a:solidFill>
                          <a:latin typeface="メイリオ" panose="020B0604030504040204" pitchFamily="50" charset="-128"/>
                          <a:ea typeface="メイリオ" panose="020B0604030504040204" pitchFamily="50" charset="-128"/>
                        </a:rPr>
                        <a:t>の報告</a:t>
                      </a:r>
                      <a:endParaRPr kumimoji="1" lang="ja-JP" altLang="en-US" sz="1100" b="0" spc="30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smtClean="0">
                          <a:solidFill>
                            <a:schemeClr val="tx1"/>
                          </a:solidFill>
                          <a:latin typeface="メイリオ" panose="020B0604030504040204" pitchFamily="50" charset="-128"/>
                          <a:ea typeface="メイリオ" panose="020B0604030504040204" pitchFamily="50" charset="-128"/>
                        </a:rPr>
                        <a:t>計画書</a:t>
                      </a: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100" b="0" spc="300" dirty="0" smtClean="0">
                          <a:solidFill>
                            <a:schemeClr val="tx1"/>
                          </a:solidFill>
                          <a:latin typeface="メイリオ" panose="020B0604030504040204" pitchFamily="50" charset="-128"/>
                          <a:ea typeface="メイリオ" panose="020B0604030504040204" pitchFamily="50" charset="-128"/>
                        </a:rPr>
                        <a:t>提出</a:t>
                      </a:r>
                      <a:endParaRPr kumimoji="1" lang="ja-JP" altLang="en-US" sz="1100" b="0" spc="30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100" b="0" spc="300" dirty="0" smtClean="0">
                          <a:solidFill>
                            <a:schemeClr val="tx1"/>
                          </a:solidFill>
                          <a:latin typeface="メイリオ" panose="020B0604030504040204" pitchFamily="50" charset="-128"/>
                          <a:ea typeface="メイリオ" panose="020B0604030504040204" pitchFamily="50" charset="-128"/>
                        </a:rPr>
                        <a:t>補助金</a:t>
                      </a:r>
                      <a:endParaRPr kumimoji="1" lang="en-US" altLang="ja-JP" sz="1100" b="0" spc="30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smtClean="0">
                          <a:solidFill>
                            <a:schemeClr val="tx1"/>
                          </a:solidFill>
                          <a:latin typeface="メイリオ" panose="020B0604030504040204" pitchFamily="50" charset="-128"/>
                          <a:ea typeface="メイリオ" panose="020B0604030504040204" pitchFamily="50" charset="-128"/>
                        </a:rPr>
                        <a:t>支払い開始</a:t>
                      </a:r>
                      <a:endParaRPr kumimoji="1" lang="ja-JP" altLang="en-US" sz="11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endParaRPr kumimoji="1" lang="ja-JP" altLang="en-US" sz="11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100" b="0" spc="300" dirty="0" smtClean="0">
                          <a:solidFill>
                            <a:schemeClr val="tx1"/>
                          </a:solidFill>
                          <a:latin typeface="メイリオ" panose="020B0604030504040204" pitchFamily="50" charset="-128"/>
                          <a:ea typeface="メイリオ" panose="020B0604030504040204" pitchFamily="50" charset="-128"/>
                        </a:rPr>
                        <a:t>補助金</a:t>
                      </a:r>
                      <a:endParaRPr kumimoji="1" lang="en-US" altLang="ja-JP" sz="1100" b="0" spc="30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smtClean="0">
                          <a:solidFill>
                            <a:schemeClr val="tx1"/>
                          </a:solidFill>
                          <a:latin typeface="メイリオ" panose="020B0604030504040204" pitchFamily="50" charset="-128"/>
                          <a:ea typeface="メイリオ" panose="020B0604030504040204" pitchFamily="50" charset="-128"/>
                        </a:rPr>
                        <a:t>支払い終了</a:t>
                      </a:r>
                      <a:endParaRPr kumimoji="1" lang="ja-JP" altLang="en-US" sz="11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smtClean="0">
                          <a:solidFill>
                            <a:schemeClr val="tx1"/>
                          </a:solidFill>
                          <a:latin typeface="メイリオ" panose="020B0604030504040204" pitchFamily="50" charset="-128"/>
                          <a:ea typeface="メイリオ" panose="020B0604030504040204" pitchFamily="50" charset="-128"/>
                        </a:rPr>
                        <a:t>実績報告書</a:t>
                      </a: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100" b="0" spc="300" dirty="0" smtClean="0">
                          <a:solidFill>
                            <a:schemeClr val="tx1"/>
                          </a:solidFill>
                          <a:latin typeface="メイリオ" panose="020B0604030504040204" pitchFamily="50" charset="-128"/>
                          <a:ea typeface="メイリオ" panose="020B0604030504040204" pitchFamily="50" charset="-128"/>
                        </a:rPr>
                        <a:t>提出</a:t>
                      </a:r>
                      <a:endParaRPr kumimoji="1" lang="ja-JP" altLang="en-US" sz="1100" b="0" spc="30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dash"/>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extLst>
                  <a:ext uri="{0D108BD9-81ED-4DB2-BD59-A6C34878D82A}">
                    <a16:rowId xmlns:a16="http://schemas.microsoft.com/office/drawing/2014/main" val="4151341492"/>
                  </a:ext>
                </a:extLst>
              </a:tr>
            </a:tbl>
          </a:graphicData>
        </a:graphic>
      </p:graphicFrame>
      <p:sp>
        <p:nvSpPr>
          <p:cNvPr id="2" name="テキスト ボックス 1"/>
          <p:cNvSpPr txBox="1"/>
          <p:nvPr/>
        </p:nvSpPr>
        <p:spPr>
          <a:xfrm>
            <a:off x="360090" y="9348174"/>
            <a:ext cx="3005951" cy="600164"/>
          </a:xfrm>
          <a:prstGeom prst="rect">
            <a:avLst/>
          </a:prstGeom>
          <a:noFill/>
        </p:spPr>
        <p:txBody>
          <a:bodyPr wrap="none" rtlCol="0">
            <a:spAutoFit/>
          </a:bodyPr>
          <a:lstStyle/>
          <a:p>
            <a:r>
              <a:rPr kumimoji="1" lang="ja-JP" altLang="en-US" sz="1100" dirty="0" smtClean="0">
                <a:latin typeface="メイリオ" panose="020B0604030504040204" pitchFamily="50" charset="-128"/>
                <a:ea typeface="メイリオ" panose="020B0604030504040204" pitchFamily="50" charset="-128"/>
              </a:rPr>
              <a:t>厚生労働省老健局</a:t>
            </a:r>
            <a:endParaRPr kumimoji="1" lang="en-US" altLang="ja-JP" sz="1100" dirty="0" smtClean="0">
              <a:latin typeface="メイリオ" panose="020B0604030504040204" pitchFamily="50" charset="-128"/>
              <a:ea typeface="メイリオ" panose="020B0604030504040204" pitchFamily="50" charset="-128"/>
            </a:endParaRPr>
          </a:p>
          <a:p>
            <a:r>
              <a:rPr kumimoji="1" lang="ja-JP" altLang="en-US" sz="1100" dirty="0" smtClean="0">
                <a:latin typeface="メイリオ" panose="020B0604030504040204" pitchFamily="50" charset="-128"/>
                <a:ea typeface="メイリオ" panose="020B0604030504040204" pitchFamily="50" charset="-128"/>
              </a:rPr>
              <a:t>介護職員処遇改善支援補助金コールセンター</a:t>
            </a:r>
            <a:endParaRPr kumimoji="1" lang="en-US" altLang="ja-JP" sz="1100" dirty="0" smtClean="0">
              <a:latin typeface="メイリオ" panose="020B0604030504040204" pitchFamily="50" charset="-128"/>
              <a:ea typeface="メイリオ" panose="020B0604030504040204" pitchFamily="50" charset="-128"/>
            </a:endParaRPr>
          </a:p>
          <a:p>
            <a:r>
              <a:rPr kumimoji="1" lang="ja-JP" altLang="en-US" sz="1100" dirty="0" smtClean="0">
                <a:latin typeface="メイリオ" panose="020B0604030504040204" pitchFamily="50" charset="-128"/>
                <a:ea typeface="メイリオ" panose="020B0604030504040204" pitchFamily="50" charset="-128"/>
              </a:rPr>
              <a:t>電話番号：</a:t>
            </a:r>
            <a:r>
              <a:rPr kumimoji="1" lang="en-US" altLang="ja-JP" sz="1100" dirty="0" smtClean="0">
                <a:latin typeface="メイリオ" panose="020B0604030504040204" pitchFamily="50" charset="-128"/>
                <a:ea typeface="メイリオ" panose="020B0604030504040204" pitchFamily="50" charset="-128"/>
              </a:rPr>
              <a:t>03-6812-7835</a:t>
            </a:r>
            <a:endParaRPr kumimoji="1" lang="ja-JP" altLang="en-US" sz="800" dirty="0">
              <a:latin typeface="メイリオ" panose="020B0604030504040204" pitchFamily="50" charset="-128"/>
              <a:ea typeface="メイリオ" panose="020B0604030504040204" pitchFamily="50" charset="-128"/>
            </a:endParaRPr>
          </a:p>
        </p:txBody>
      </p:sp>
      <p:sp>
        <p:nvSpPr>
          <p:cNvPr id="29" name="テキスト ボックス 28"/>
          <p:cNvSpPr txBox="1"/>
          <p:nvPr/>
        </p:nvSpPr>
        <p:spPr>
          <a:xfrm>
            <a:off x="4068502" y="9342983"/>
            <a:ext cx="1031051" cy="600164"/>
          </a:xfrm>
          <a:prstGeom prst="rect">
            <a:avLst/>
          </a:prstGeom>
          <a:noFill/>
        </p:spPr>
        <p:txBody>
          <a:bodyPr wrap="none" rtlCol="0">
            <a:spAutoFit/>
          </a:bodyPr>
          <a:lstStyle/>
          <a:p>
            <a:r>
              <a:rPr kumimoji="1" lang="ja-JP" altLang="en-US" sz="1100" dirty="0" smtClean="0">
                <a:latin typeface="メイリオ" panose="020B0604030504040204" pitchFamily="50" charset="-128"/>
                <a:ea typeface="メイリオ" panose="020B0604030504040204" pitchFamily="50" charset="-128"/>
              </a:rPr>
              <a:t>●●県●●局</a:t>
            </a:r>
            <a:endParaRPr kumimoji="1" lang="en-US" altLang="ja-JP" sz="1100" dirty="0" smtClean="0">
              <a:latin typeface="メイリオ" panose="020B0604030504040204" pitchFamily="50" charset="-128"/>
              <a:ea typeface="メイリオ" panose="020B0604030504040204" pitchFamily="50" charset="-128"/>
            </a:endParaRPr>
          </a:p>
          <a:p>
            <a:r>
              <a:rPr kumimoji="1" lang="ja-JP" altLang="en-US" sz="1100" dirty="0" smtClean="0">
                <a:latin typeface="メイリオ" panose="020B0604030504040204" pitchFamily="50" charset="-128"/>
                <a:ea typeface="メイリオ" panose="020B0604030504040204" pitchFamily="50" charset="-128"/>
              </a:rPr>
              <a:t>●●課</a:t>
            </a:r>
            <a:endParaRPr kumimoji="1" lang="en-US" altLang="ja-JP" sz="1100" dirty="0" smtClean="0">
              <a:latin typeface="メイリオ" panose="020B0604030504040204" pitchFamily="50" charset="-128"/>
              <a:ea typeface="メイリオ" panose="020B0604030504040204" pitchFamily="50" charset="-128"/>
            </a:endParaRPr>
          </a:p>
          <a:p>
            <a:r>
              <a:rPr kumimoji="1" lang="ja-JP" altLang="en-US" sz="1100" dirty="0" smtClean="0">
                <a:latin typeface="メイリオ" panose="020B0604030504040204" pitchFamily="50" charset="-128"/>
                <a:ea typeface="メイリオ" panose="020B0604030504040204" pitchFamily="50" charset="-128"/>
              </a:rPr>
              <a:t>電話番号：</a:t>
            </a:r>
            <a:endParaRPr kumimoji="1" lang="ja-JP" altLang="en-US" sz="1100" dirty="0">
              <a:latin typeface="メイリオ" panose="020B0604030504040204" pitchFamily="50" charset="-128"/>
              <a:ea typeface="メイリオ" panose="020B0604030504040204" pitchFamily="50" charset="-128"/>
            </a:endParaRPr>
          </a:p>
        </p:txBody>
      </p:sp>
      <p:sp>
        <p:nvSpPr>
          <p:cNvPr id="30" name="正方形/長方形 29"/>
          <p:cNvSpPr/>
          <p:nvPr/>
        </p:nvSpPr>
        <p:spPr>
          <a:xfrm>
            <a:off x="1410472" y="5780710"/>
            <a:ext cx="792000" cy="195814"/>
          </a:xfrm>
          <a:prstGeom prst="rect">
            <a:avLst/>
          </a:prstGeom>
          <a:noFill/>
        </p:spPr>
        <p:txBody>
          <a:bodyPr wrap="square" lIns="36000" tIns="36000" rIns="36000" bIns="36000">
            <a:spAutoFit/>
          </a:bodyPr>
          <a:lstStyle/>
          <a:p>
            <a:pPr lvl="0" algn="ct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調整中）</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正方形/長方形 38"/>
          <p:cNvSpPr/>
          <p:nvPr/>
        </p:nvSpPr>
        <p:spPr>
          <a:xfrm>
            <a:off x="2556670" y="8046839"/>
            <a:ext cx="3024000" cy="216000"/>
          </a:xfrm>
          <a:prstGeom prst="rect">
            <a:avLst/>
          </a:prstGeom>
          <a:solidFill>
            <a:srgbClr val="E46C0A"/>
          </a:solidFill>
          <a:ln w="3810">
            <a:noFill/>
          </a:ln>
        </p:spPr>
        <p:txBody>
          <a:bodyPr wrap="square" lIns="72000" tIns="72000" rIns="36000" bIns="36000" anchor="ctr">
            <a:noAutofit/>
          </a:bodyPr>
          <a:lstStyle/>
          <a:p>
            <a:pPr algn="ctr"/>
            <a:r>
              <a:rPr lang="ja-JP" altLang="en-US" sz="1100" b="1" spc="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補助金の支払い</a:t>
            </a:r>
            <a:endParaRPr lang="ja-JP" altLang="en-US" sz="1100" b="1" spc="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正方形/長方形 51"/>
          <p:cNvSpPr/>
          <p:nvPr/>
        </p:nvSpPr>
        <p:spPr>
          <a:xfrm>
            <a:off x="539048" y="7758807"/>
            <a:ext cx="4032000" cy="216000"/>
          </a:xfrm>
          <a:prstGeom prst="rect">
            <a:avLst/>
          </a:prstGeom>
          <a:solidFill>
            <a:srgbClr val="66BAB7"/>
          </a:solidFill>
          <a:ln w="3810">
            <a:noFill/>
          </a:ln>
        </p:spPr>
        <p:txBody>
          <a:bodyPr wrap="square" lIns="72000" tIns="72000" rIns="36000" bIns="36000" anchor="ctr">
            <a:noAutofit/>
          </a:bodyPr>
          <a:lstStyle/>
          <a:p>
            <a:pPr algn="ctr"/>
            <a:r>
              <a:rPr lang="ja-JP" altLang="en-US" sz="1100" b="1" spc="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賃金改善の実施</a:t>
            </a:r>
            <a:endParaRPr lang="ja-JP" altLang="en-US" sz="1100" b="1" spc="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 name="直線コネクタ 3"/>
          <p:cNvCxnSpPr/>
          <p:nvPr/>
        </p:nvCxnSpPr>
        <p:spPr>
          <a:xfrm>
            <a:off x="180450" y="9054951"/>
            <a:ext cx="6840000" cy="0"/>
          </a:xfrm>
          <a:prstGeom prst="line">
            <a:avLst/>
          </a:prstGeom>
          <a:ln w="19050">
            <a:solidFill>
              <a:srgbClr val="10318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47839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E51782DD9E454B418BFB6267553A9CD4" ma:contentTypeVersion="11" ma:contentTypeDescription="" ma:contentTypeScope="" ma:versionID="67a8c3f19086dd733636cb9e2e3e5de9">
  <xsd:schema xmlns:xsd="http://www.w3.org/2001/XMLSchema" xmlns:p="http://schemas.microsoft.com/office/2006/metadata/properties" xmlns:ns2="8B97BE19-CDDD-400E-817A-CFDD13F7EC12" xmlns:ns3="fb02c745-2821-438e-a9f3-36f365a5b5fa" targetNamespace="http://schemas.microsoft.com/office/2006/metadata/properties" ma:root="true" ma:fieldsID="1f7557729ecb542394f8781b2df17919" ns2:_="" ns3:_="">
    <xsd:import namespace="8B97BE19-CDDD-400E-817A-CFDD13F7EC12"/>
    <xsd:import namespace="fb02c745-2821-438e-a9f3-36f365a5b5fa"/>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fb02c745-2821-438e-a9f3-36f365a5b5fa"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85BD659-8FC1-461D-9E77-440D19DCB08C}">
  <ds:schemaRefs>
    <ds:schemaRef ds:uri="http://www.w3.org/XML/1998/namespace"/>
    <ds:schemaRef ds:uri="http://schemas.openxmlformats.org/package/2006/metadata/core-properties"/>
    <ds:schemaRef ds:uri="http://purl.org/dc/terms/"/>
    <ds:schemaRef ds:uri="http://purl.org/dc/dcmitype/"/>
    <ds:schemaRef ds:uri="http://schemas.microsoft.com/office/2006/metadata/properties"/>
    <ds:schemaRef ds:uri="http://schemas.microsoft.com/office/2006/documentManagement/types"/>
    <ds:schemaRef ds:uri="fb02c745-2821-438e-a9f3-36f365a5b5fa"/>
    <ds:schemaRef ds:uri="8B97BE19-CDDD-400E-817A-CFDD13F7EC12"/>
    <ds:schemaRef ds:uri="http://purl.org/dc/elements/1.1/"/>
  </ds:schemaRefs>
</ds:datastoreItem>
</file>

<file path=customXml/itemProps2.xml><?xml version="1.0" encoding="utf-8"?>
<ds:datastoreItem xmlns:ds="http://schemas.openxmlformats.org/officeDocument/2006/customXml" ds:itemID="{D5C99136-BDFC-46F9-9CDB-9E23EC3C21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fb02c745-2821-438e-a9f3-36f365a5b5fa"/>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8B03A5C5-56C0-41AA-AB58-68C8E2C97C7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50017</TotalTime>
  <Words>1092</Words>
  <Application>Microsoft Office PowerPoint</Application>
  <PresentationFormat>ユーザー設定</PresentationFormat>
  <Paragraphs>159</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ＭＳ Ｐ明朝</vt:lpstr>
      <vt:lpstr>メイリオ</vt:lpstr>
      <vt:lpstr>Arial</vt:lpstr>
      <vt:lpstr>Calibri</vt:lpstr>
      <vt:lpstr>Times New Roman</vt: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厚生労働省本省</dc:creator>
  <cp:lastModifiedBy>池田 鎮(ikeda-osamuaa)</cp:lastModifiedBy>
  <cp:revision>2690</cp:revision>
  <cp:lastPrinted>2022-01-20T08:19:42Z</cp:lastPrinted>
  <dcterms:created xsi:type="dcterms:W3CDTF">2004-06-11T10:04:30Z</dcterms:created>
  <dcterms:modified xsi:type="dcterms:W3CDTF">2022-01-25T12:11:26Z</dcterms:modified>
</cp:coreProperties>
</file>